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258" r:id="rId5"/>
    <p:sldId id="299" r:id="rId6"/>
    <p:sldId id="257" r:id="rId7"/>
    <p:sldId id="289" r:id="rId8"/>
    <p:sldId id="259" r:id="rId9"/>
    <p:sldId id="261" r:id="rId10"/>
    <p:sldId id="263" r:id="rId11"/>
    <p:sldId id="265" r:id="rId12"/>
    <p:sldId id="267" r:id="rId13"/>
    <p:sldId id="271" r:id="rId14"/>
    <p:sldId id="283" r:id="rId15"/>
    <p:sldId id="273" r:id="rId16"/>
    <p:sldId id="285" r:id="rId17"/>
    <p:sldId id="275" r:id="rId18"/>
    <p:sldId id="277" r:id="rId19"/>
    <p:sldId id="279" r:id="rId20"/>
    <p:sldId id="294" r:id="rId21"/>
    <p:sldId id="293" r:id="rId22"/>
    <p:sldId id="296" r:id="rId23"/>
    <p:sldId id="291" r:id="rId24"/>
    <p:sldId id="287" r:id="rId25"/>
    <p:sldId id="269" r:id="rId26"/>
    <p:sldId id="29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7" d="100"/>
          <a:sy n="107" d="100"/>
        </p:scale>
        <p:origin x="-64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BCE485-7DD5-4A26-B07A-3A47EC4E1897}" type="datetimeFigureOut">
              <a:rPr lang="en-US" smtClean="0"/>
              <a:pPr/>
              <a:t>9/7/17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B9CE16-DFCF-429D-81E9-60F957044A94}" type="slidenum">
              <a:rPr lang="en-US" smtClean="0"/>
              <a:pPr/>
              <a:t>‹#›</a:t>
            </a:fld>
            <a:endParaRPr lang="en-US"/>
          </a:p>
        </p:txBody>
      </p:sp>
    </p:spTree>
    <p:extLst>
      <p:ext uri="{BB962C8B-B14F-4D97-AF65-F5344CB8AC3E}">
        <p14:creationId xmlns:p14="http://schemas.microsoft.com/office/powerpoint/2010/main" val="417611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98FA10-6242-442F-8916-A3C421CC3C79}" type="datetimeFigureOut">
              <a:rPr lang="en-US" smtClean="0"/>
              <a:pPr/>
              <a:t>9/7/17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E1E377-FAF6-4E26-94D3-40C947162854}" type="slidenum">
              <a:rPr lang="en-US" smtClean="0"/>
              <a:pPr/>
              <a:t>‹#›</a:t>
            </a:fld>
            <a:endParaRPr lang="en-US"/>
          </a:p>
        </p:txBody>
      </p:sp>
    </p:spTree>
    <p:extLst>
      <p:ext uri="{BB962C8B-B14F-4D97-AF65-F5344CB8AC3E}">
        <p14:creationId xmlns:p14="http://schemas.microsoft.com/office/powerpoint/2010/main" val="1742088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E377-FAF6-4E26-94D3-40C947162854}"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1E377-FAF6-4E26-94D3-40C947162854}" type="slidenum">
              <a:rPr lang="en-US" smtClean="0"/>
              <a:pPr/>
              <a:t>10</a:t>
            </a:fld>
            <a:endParaRPr lang="en-US"/>
          </a:p>
        </p:txBody>
      </p:sp>
    </p:spTree>
    <p:extLst>
      <p:ext uri="{BB962C8B-B14F-4D97-AF65-F5344CB8AC3E}">
        <p14:creationId xmlns:p14="http://schemas.microsoft.com/office/powerpoint/2010/main" val="3730852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t>
            </a:r>
            <a:r>
              <a:rPr lang="en-US" baseline="0" dirty="0" smtClean="0"/>
              <a:t> WILL UTILIZE GOOGLE CLASSROOM, CLASS DOJO, SHARED GOOGLE DRIVE FOLDERS, AND WEBSITE FOR TRANSPARACY OF SERVICES PROVIDED.</a:t>
            </a:r>
            <a:endParaRPr lang="en-US" dirty="0" smtClean="0"/>
          </a:p>
          <a:p>
            <a:endParaRPr lang="en-US" dirty="0"/>
          </a:p>
        </p:txBody>
      </p:sp>
      <p:sp>
        <p:nvSpPr>
          <p:cNvPr id="4" name="Slide Number Placeholder 3"/>
          <p:cNvSpPr>
            <a:spLocks noGrp="1"/>
          </p:cNvSpPr>
          <p:nvPr>
            <p:ph type="sldNum" sz="quarter" idx="10"/>
          </p:nvPr>
        </p:nvSpPr>
        <p:spPr/>
        <p:txBody>
          <a:bodyPr/>
          <a:lstStyle/>
          <a:p>
            <a:fld id="{95E1E377-FAF6-4E26-94D3-40C947162854}" type="slidenum">
              <a:rPr lang="en-US" smtClean="0"/>
              <a:pPr/>
              <a:t>11</a:t>
            </a:fld>
            <a:endParaRPr lang="en-US"/>
          </a:p>
        </p:txBody>
      </p:sp>
    </p:spTree>
    <p:extLst>
      <p:ext uri="{BB962C8B-B14F-4D97-AF65-F5344CB8AC3E}">
        <p14:creationId xmlns:p14="http://schemas.microsoft.com/office/powerpoint/2010/main" val="3946790012"/>
      </p:ext>
    </p:extLst>
  </p:cSld>
  <p:clrMapOvr>
    <a:masterClrMapping/>
  </p:clrMapOvr>
</p:notes>
</file>

<file path=ppt/slideLayouts/_rels/slideLayout1.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11.jpeg"/><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descr="CMS Logo 485U ®.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6878" y="127844"/>
            <a:ext cx="1750245" cy="746665"/>
          </a:xfrm>
          <a:prstGeom prst="rect">
            <a:avLst/>
          </a:prstGeom>
        </p:spPr>
      </p:pic>
      <p:pic>
        <p:nvPicPr>
          <p:cNvPr id="17" name="Picture 16" descr="Every Child_Tag_CM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6215" y="950709"/>
            <a:ext cx="3491571" cy="310955"/>
          </a:xfrm>
          <a:prstGeom prst="rect">
            <a:avLst/>
          </a:prstGeom>
        </p:spPr>
      </p:pic>
      <p:cxnSp>
        <p:nvCxnSpPr>
          <p:cNvPr id="21" name="Straight Connector 20"/>
          <p:cNvCxnSpPr/>
          <p:nvPr userDrawn="1"/>
        </p:nvCxnSpPr>
        <p:spPr>
          <a:xfrm>
            <a:off x="0" y="5797664"/>
            <a:ext cx="9144000"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3" y="6793661"/>
            <a:ext cx="9144000"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7" name="Group 6"/>
          <p:cNvGrpSpPr/>
          <p:nvPr userDrawn="1"/>
        </p:nvGrpSpPr>
        <p:grpSpPr>
          <a:xfrm>
            <a:off x="-501" y="5849504"/>
            <a:ext cx="9144000" cy="881056"/>
            <a:chOff x="482601" y="1330784"/>
            <a:chExt cx="8605528" cy="814858"/>
          </a:xfrm>
        </p:grpSpPr>
        <p:pic>
          <p:nvPicPr>
            <p:cNvPr id="18" name="Picture 17" descr="1b.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2601" y="1337890"/>
              <a:ext cx="743516" cy="807750"/>
            </a:xfrm>
            <a:prstGeom prst="rect">
              <a:avLst/>
            </a:prstGeom>
          </p:spPr>
        </p:pic>
        <p:pic>
          <p:nvPicPr>
            <p:cNvPr id="19" name="Picture 18" descr="3b.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36463" y="1341307"/>
              <a:ext cx="558075" cy="804333"/>
            </a:xfrm>
            <a:prstGeom prst="rect">
              <a:avLst/>
            </a:prstGeom>
          </p:spPr>
        </p:pic>
        <p:pic>
          <p:nvPicPr>
            <p:cNvPr id="20" name="Picture 19" descr="4b.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40153" y="1341307"/>
              <a:ext cx="622997" cy="804333"/>
            </a:xfrm>
            <a:prstGeom prst="rect">
              <a:avLst/>
            </a:prstGeom>
          </p:spPr>
        </p:pic>
        <p:pic>
          <p:nvPicPr>
            <p:cNvPr id="27" name="Picture 26" descr="2b.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H="1">
              <a:off x="8428650" y="1341308"/>
              <a:ext cx="659479" cy="804334"/>
            </a:xfrm>
            <a:prstGeom prst="rect">
              <a:avLst/>
            </a:prstGeom>
          </p:spPr>
        </p:pic>
        <p:pic>
          <p:nvPicPr>
            <p:cNvPr id="28" name="Picture 27" descr="Berryhill_005.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470076" y="1330784"/>
              <a:ext cx="466052" cy="814856"/>
            </a:xfrm>
            <a:prstGeom prst="rect">
              <a:avLst/>
            </a:prstGeom>
          </p:spPr>
        </p:pic>
        <p:pic>
          <p:nvPicPr>
            <p:cNvPr id="2" name="Picture 1" descr="Oaklawn Language Academy_16.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990664" y="1330784"/>
              <a:ext cx="1395473" cy="814856"/>
            </a:xfrm>
            <a:prstGeom prst="rect">
              <a:avLst/>
            </a:prstGeom>
          </p:spPr>
        </p:pic>
        <p:pic>
          <p:nvPicPr>
            <p:cNvPr id="3" name="Picture 2" descr="Pre-K Druid Hills_12.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39739" y="1341307"/>
              <a:ext cx="1351354" cy="804333"/>
            </a:xfrm>
            <a:prstGeom prst="rect">
              <a:avLst/>
            </a:prstGeom>
          </p:spPr>
        </p:pic>
        <p:pic>
          <p:nvPicPr>
            <p:cNvPr id="5" name="Picture 4" descr="1.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205485" y="1332841"/>
              <a:ext cx="1222256" cy="812800"/>
            </a:xfrm>
            <a:prstGeom prst="rect">
              <a:avLst/>
            </a:prstGeom>
          </p:spPr>
        </p:pic>
        <p:pic>
          <p:nvPicPr>
            <p:cNvPr id="6" name="Picture 5" descr="2.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279313" y="1341307"/>
              <a:ext cx="1209523" cy="804333"/>
            </a:xfrm>
            <a:prstGeom prst="rect">
              <a:avLst/>
            </a:prstGeom>
          </p:spPr>
        </p:pic>
      </p:grpSp>
    </p:spTree>
    <p:extLst>
      <p:ext uri="{BB962C8B-B14F-4D97-AF65-F5344CB8AC3E}">
        <p14:creationId xmlns:p14="http://schemas.microsoft.com/office/powerpoint/2010/main" val="4169105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MS Slideshow">
    <p:spTree>
      <p:nvGrpSpPr>
        <p:cNvPr id="1" name=""/>
        <p:cNvGrpSpPr/>
        <p:nvPr/>
      </p:nvGrpSpPr>
      <p:grpSpPr>
        <a:xfrm>
          <a:off x="0" y="0"/>
          <a:ext cx="0" cy="0"/>
          <a:chOff x="0" y="0"/>
          <a:chExt cx="0" cy="0"/>
        </a:xfrm>
      </p:grpSpPr>
      <p:grpSp>
        <p:nvGrpSpPr>
          <p:cNvPr id="2" name="Group 1"/>
          <p:cNvGrpSpPr/>
          <p:nvPr userDrawn="1"/>
        </p:nvGrpSpPr>
        <p:grpSpPr>
          <a:xfrm>
            <a:off x="157864" y="6202712"/>
            <a:ext cx="4583469" cy="565558"/>
            <a:chOff x="157864" y="6342448"/>
            <a:chExt cx="3451003" cy="425822"/>
          </a:xfrm>
        </p:grpSpPr>
        <p:pic>
          <p:nvPicPr>
            <p:cNvPr id="3" name="Picture 2" descr="CMS Logo 485U ®.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864" y="6342448"/>
              <a:ext cx="998163" cy="425822"/>
            </a:xfrm>
            <a:prstGeom prst="rect">
              <a:avLst/>
            </a:prstGeom>
          </p:spPr>
        </p:pic>
        <p:pic>
          <p:nvPicPr>
            <p:cNvPr id="4" name="Picture 3" descr="Every Child_Tag_CM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8198" y="6494795"/>
              <a:ext cx="2300669" cy="204895"/>
            </a:xfrm>
            <a:prstGeom prst="rect">
              <a:avLst/>
            </a:prstGeom>
          </p:spPr>
        </p:pic>
      </p:grpSp>
      <p:cxnSp>
        <p:nvCxnSpPr>
          <p:cNvPr id="5" name="Straight Connector 4"/>
          <p:cNvCxnSpPr/>
          <p:nvPr userDrawn="1"/>
        </p:nvCxnSpPr>
        <p:spPr>
          <a:xfrm>
            <a:off x="0" y="6119559"/>
            <a:ext cx="9144000"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635471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86314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ifted.uconn.edu/nrcgt/gubbwest.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293961"/>
            <a:ext cx="7772400" cy="2717321"/>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Talent Development K-5</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effectLst/>
                <a:uLnTx/>
                <a:uFillTx/>
                <a:latin typeface="+mj-lt"/>
                <a:ea typeface="+mj-ea"/>
                <a:cs typeface="+mj-cs"/>
              </a:rPr>
              <a:t>The Catalyst Model:  Collaboration and Consultation in Gifted Education</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bg1">
                  <a:lumMod val="65000"/>
                </a:schemeClr>
              </a:solidFill>
              <a:effectLst/>
              <a:uLnTx/>
              <a:uFillTx/>
              <a:latin typeface="+mj-lt"/>
              <a:ea typeface="+mj-ea"/>
              <a:cs typeface="+mj-cs"/>
            </a:endParaRPr>
          </a:p>
        </p:txBody>
      </p:sp>
      <p:sp>
        <p:nvSpPr>
          <p:cNvPr id="5" name="Subtitle 2"/>
          <p:cNvSpPr txBox="1">
            <a:spLocks/>
          </p:cNvSpPr>
          <p:nvPr/>
        </p:nvSpPr>
        <p:spPr>
          <a:xfrm>
            <a:off x="120771" y="4114800"/>
            <a:ext cx="8919712" cy="1524000"/>
          </a:xfrm>
          <a:prstGeom prst="rect">
            <a:avLst/>
          </a:prstGeom>
        </p:spPr>
        <p:txBody>
          <a:bodyPr/>
          <a:lstStyle/>
          <a:p>
            <a:pPr marL="342900" marR="0" lvl="0" indent="-342900" algn="ctr" defTabSz="457200" rtl="0" eaLnBrk="1" fontAlgn="auto" latinLnBrk="0" hangingPunct="1">
              <a:lnSpc>
                <a:spcPct val="100000"/>
              </a:lnSpc>
              <a:spcBef>
                <a:spcPct val="20000"/>
              </a:spcBef>
              <a:spcAft>
                <a:spcPts val="0"/>
              </a:spcAft>
              <a:buClrTx/>
              <a:buSzTx/>
              <a:tabLst/>
              <a:defRPr/>
            </a:pPr>
            <a:r>
              <a:rPr kumimoji="0" lang="en-US" sz="3000" b="0" i="0" u="none" strike="noStrike" kern="1200" cap="none" spc="0" normalizeH="0" baseline="0" noProof="0" dirty="0" smtClean="0">
                <a:ln>
                  <a:noFill/>
                </a:ln>
                <a:effectLst/>
                <a:uLnTx/>
                <a:uFillTx/>
                <a:latin typeface="+mn-lt"/>
                <a:ea typeface="+mn-ea"/>
                <a:cs typeface="+mn-cs"/>
              </a:rPr>
              <a:t>Professional</a:t>
            </a:r>
            <a:r>
              <a:rPr kumimoji="0" lang="en-US" sz="3000" b="0" i="0" u="none" strike="noStrike" kern="1200" cap="none" spc="0" normalizeH="0" noProof="0" dirty="0" smtClean="0">
                <a:ln>
                  <a:noFill/>
                </a:ln>
                <a:effectLst/>
                <a:uLnTx/>
                <a:uFillTx/>
                <a:latin typeface="+mn-lt"/>
                <a:ea typeface="+mn-ea"/>
                <a:cs typeface="+mn-cs"/>
              </a:rPr>
              <a:t> Growth + Student Growth = School Success</a:t>
            </a:r>
            <a:endParaRPr lang="en-US" sz="2800" dirty="0"/>
          </a:p>
          <a:p>
            <a:pPr marL="342900" marR="0" lvl="0" indent="-342900" algn="ctr" defTabSz="457200" rtl="0" eaLnBrk="1" fontAlgn="auto" latinLnBrk="0" hangingPunct="1">
              <a:lnSpc>
                <a:spcPct val="100000"/>
              </a:lnSpc>
              <a:spcBef>
                <a:spcPct val="20000"/>
              </a:spcBef>
              <a:spcAft>
                <a:spcPts val="0"/>
              </a:spcAft>
              <a:buClrTx/>
              <a:buSzTx/>
              <a:tabLst/>
              <a:defRPr/>
            </a:pPr>
            <a:endParaRPr lang="en-US" sz="2800" baseline="0" dirty="0" smtClean="0"/>
          </a:p>
          <a:p>
            <a:pPr marL="342900" marR="0" lvl="0" indent="-342900" algn="ctr" defTabSz="457200" rtl="0" eaLnBrk="1" fontAlgn="auto" latinLnBrk="0" hangingPunct="1">
              <a:lnSpc>
                <a:spcPct val="100000"/>
              </a:lnSpc>
              <a:spcBef>
                <a:spcPct val="20000"/>
              </a:spcBef>
              <a:spcAft>
                <a:spcPts val="0"/>
              </a:spcAft>
              <a:buClrTx/>
              <a:buSzTx/>
              <a:tabLst/>
              <a:defRPr/>
            </a:pPr>
            <a:r>
              <a:rPr lang="en-US" sz="2800" baseline="0" dirty="0" smtClean="0"/>
              <a:t>Talent</a:t>
            </a:r>
            <a:r>
              <a:rPr lang="en-US" sz="2800" dirty="0" smtClean="0"/>
              <a:t> Development, Advanced Studies, AVID Department</a:t>
            </a:r>
            <a:endParaRPr lang="en-US" sz="3000" baseline="0" dirty="0" smtClean="0"/>
          </a:p>
        </p:txBody>
      </p:sp>
    </p:spTree>
    <p:extLst>
      <p:ext uri="{BB962C8B-B14F-4D97-AF65-F5344CB8AC3E}">
        <p14:creationId xmlns:p14="http://schemas.microsoft.com/office/powerpoint/2010/main" val="42260280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82040" y="2148840"/>
            <a:ext cx="184731" cy="369332"/>
          </a:xfrm>
          <a:prstGeom prst="rect">
            <a:avLst/>
          </a:prstGeom>
          <a:noFill/>
        </p:spPr>
        <p:txBody>
          <a:bodyPr wrap="none" rtlCol="0">
            <a:spAutoFit/>
          </a:bodyPr>
          <a:lstStyle/>
          <a:p>
            <a:endParaRPr lang="en-US" dirty="0"/>
          </a:p>
        </p:txBody>
      </p:sp>
      <p:sp>
        <p:nvSpPr>
          <p:cNvPr id="11" name="Title 3"/>
          <p:cNvSpPr txBox="1">
            <a:spLocks/>
          </p:cNvSpPr>
          <p:nvPr/>
        </p:nvSpPr>
        <p:spPr>
          <a:xfrm>
            <a:off x="457200" y="167958"/>
            <a:ext cx="8229600" cy="1143000"/>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b="1" dirty="0" smtClean="0">
                <a:latin typeface="+mj-lt"/>
                <a:ea typeface="+mj-ea"/>
                <a:cs typeface="+mj-cs"/>
              </a:rPr>
              <a:t>Direct </a:t>
            </a:r>
            <a:r>
              <a:rPr kumimoji="0" lang="en-US" sz="4400" b="1" i="0" u="none" strike="noStrike" kern="1200" cap="none" spc="0" normalizeH="0" noProof="0" dirty="0" smtClean="0">
                <a:ln>
                  <a:noFill/>
                </a:ln>
                <a:effectLst/>
                <a:uLnTx/>
                <a:uFillTx/>
                <a:latin typeface="+mj-lt"/>
                <a:ea typeface="+mj-ea"/>
                <a:cs typeface="+mj-cs"/>
              </a:rPr>
              <a:t>Services</a:t>
            </a:r>
            <a:endParaRPr kumimoji="0" lang="en-US" sz="4400" b="1" i="0" u="none" strike="noStrike" kern="1200" cap="none" spc="0" normalizeH="0" baseline="0" noProof="0" dirty="0">
              <a:ln>
                <a:noFill/>
              </a:ln>
              <a:effectLst/>
              <a:uLnTx/>
              <a:uFillTx/>
              <a:latin typeface="+mj-lt"/>
              <a:ea typeface="+mj-ea"/>
              <a:cs typeface="+mj-cs"/>
            </a:endParaRPr>
          </a:p>
        </p:txBody>
      </p:sp>
      <p:sp>
        <p:nvSpPr>
          <p:cNvPr id="12" name="Content Placeholder 4"/>
          <p:cNvSpPr txBox="1">
            <a:spLocks/>
          </p:cNvSpPr>
          <p:nvPr/>
        </p:nvSpPr>
        <p:spPr>
          <a:xfrm>
            <a:off x="457200" y="1493520"/>
            <a:ext cx="8229600" cy="4525963"/>
          </a:xfrm>
          <a:prstGeom prst="rect">
            <a:avLst/>
          </a:prstGeom>
        </p:spPr>
        <p:txBody>
          <a:bodyPr/>
          <a:lstStyle/>
          <a:p>
            <a:pPr marL="342900" marR="0" lvl="0" indent="-342900" algn="ctr" defTabSz="457200" rtl="0" eaLnBrk="1" fontAlgn="auto" latinLnBrk="0" hangingPunct="1">
              <a:lnSpc>
                <a:spcPct val="100000"/>
              </a:lnSpc>
              <a:spcBef>
                <a:spcPct val="20000"/>
              </a:spcBef>
              <a:spcAft>
                <a:spcPts val="0"/>
              </a:spcAft>
              <a:buClrTx/>
              <a:buSzTx/>
              <a:tabLst/>
              <a:defRPr/>
            </a:pPr>
            <a:r>
              <a:rPr lang="en-US" sz="3200" dirty="0" smtClean="0"/>
              <a:t>Instructional experiences that are the sole responsibility of the TD Catalyst teacher.  Lessons are developed, taught and evaluated by the TD Catalyst teacher.</a:t>
            </a:r>
          </a:p>
        </p:txBody>
      </p:sp>
      <p:pic>
        <p:nvPicPr>
          <p:cNvPr id="4098" name="Picture 2" descr="C:\Users\lisa.larotonda\AppData\Local\Microsoft\Windows\Temporary Internet Files\Content.IE5\6LOENUGE\MC900318632[1].wmf"/>
          <p:cNvPicPr>
            <a:picLocks noChangeAspect="1" noChangeArrowheads="1"/>
          </p:cNvPicPr>
          <p:nvPr/>
        </p:nvPicPr>
        <p:blipFill>
          <a:blip r:embed="rId3"/>
          <a:srcRect/>
          <a:stretch>
            <a:fillRect/>
          </a:stretch>
        </p:blipFill>
        <p:spPr bwMode="auto">
          <a:xfrm>
            <a:off x="2579298" y="3881887"/>
            <a:ext cx="3286664" cy="1743044"/>
          </a:xfrm>
          <a:prstGeom prst="rect">
            <a:avLst/>
          </a:prstGeom>
          <a:noFill/>
        </p:spPr>
      </p:pic>
    </p:spTree>
    <p:extLst>
      <p:ext uri="{BB962C8B-B14F-4D97-AF65-F5344CB8AC3E}">
        <p14:creationId xmlns:p14="http://schemas.microsoft.com/office/powerpoint/2010/main" val="26132168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82040" y="2148840"/>
            <a:ext cx="184731" cy="369332"/>
          </a:xfrm>
          <a:prstGeom prst="rect">
            <a:avLst/>
          </a:prstGeom>
          <a:noFill/>
        </p:spPr>
        <p:txBody>
          <a:bodyPr wrap="none" rtlCol="0">
            <a:spAutoFit/>
          </a:bodyPr>
          <a:lstStyle/>
          <a:p>
            <a:endParaRPr lang="en-US" dirty="0"/>
          </a:p>
        </p:txBody>
      </p:sp>
      <p:sp>
        <p:nvSpPr>
          <p:cNvPr id="11" name="Title 3"/>
          <p:cNvSpPr txBox="1">
            <a:spLocks/>
          </p:cNvSpPr>
          <p:nvPr/>
        </p:nvSpPr>
        <p:spPr>
          <a:xfrm>
            <a:off x="457200" y="167958"/>
            <a:ext cx="8229600" cy="1325562"/>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effectLst/>
              <a:uLnTx/>
              <a:uFillTx/>
              <a:latin typeface="+mj-lt"/>
              <a:ea typeface="+mj-ea"/>
              <a:cs typeface="+mj-cs"/>
            </a:endParaRPr>
          </a:p>
        </p:txBody>
      </p:sp>
      <p:sp>
        <p:nvSpPr>
          <p:cNvPr id="12" name="Content Placeholder 4"/>
          <p:cNvSpPr txBox="1">
            <a:spLocks/>
          </p:cNvSpPr>
          <p:nvPr/>
        </p:nvSpPr>
        <p:spPr>
          <a:xfrm>
            <a:off x="457200" y="1493520"/>
            <a:ext cx="8229600" cy="4525963"/>
          </a:xfrm>
          <a:prstGeom prst="rect">
            <a:avLst/>
          </a:prstGeom>
        </p:spPr>
        <p:txBody>
          <a:bodyPr/>
          <a:lstStyle/>
          <a:p>
            <a:pPr marL="342900" marR="0" lvl="0" indent="-342900" defTabSz="457200" rtl="0" eaLnBrk="1" fontAlgn="auto" latinLnBrk="0" hangingPunct="1">
              <a:lnSpc>
                <a:spcPct val="100000"/>
              </a:lnSpc>
              <a:spcBef>
                <a:spcPct val="20000"/>
              </a:spcBef>
              <a:spcAft>
                <a:spcPts val="0"/>
              </a:spcAft>
              <a:buClrTx/>
              <a:buSzTx/>
              <a:tabLst/>
              <a:defRPr/>
            </a:pPr>
            <a:endParaRPr lang="en-US" sz="2800" dirty="0" smtClean="0"/>
          </a:p>
        </p:txBody>
      </p:sp>
      <p:graphicFrame>
        <p:nvGraphicFramePr>
          <p:cNvPr id="18" name="Table 17"/>
          <p:cNvGraphicFramePr>
            <a:graphicFrameLocks noGrp="1"/>
          </p:cNvGraphicFramePr>
          <p:nvPr/>
        </p:nvGraphicFramePr>
        <p:xfrm>
          <a:off x="1082040" y="1061049"/>
          <a:ext cx="7104428" cy="3880480"/>
        </p:xfrm>
        <a:graphic>
          <a:graphicData uri="http://schemas.openxmlformats.org/drawingml/2006/table">
            <a:tbl>
              <a:tblPr/>
              <a:tblGrid>
                <a:gridCol w="3229286"/>
                <a:gridCol w="3875142"/>
              </a:tblGrid>
              <a:tr h="131570">
                <a:tc>
                  <a:txBody>
                    <a:bodyPr/>
                    <a:lstStyle/>
                    <a:p>
                      <a:pPr marL="0" marR="0" algn="ctr">
                        <a:spcBef>
                          <a:spcPts val="0"/>
                        </a:spcBef>
                        <a:spcAft>
                          <a:spcPts val="0"/>
                        </a:spcAft>
                      </a:pPr>
                      <a:r>
                        <a:rPr lang="en-US" sz="900" b="1" dirty="0">
                          <a:latin typeface="Times New Roman"/>
                          <a:ea typeface="Times New Roman"/>
                        </a:rPr>
                        <a:t>Direct Services *</a:t>
                      </a:r>
                      <a:endParaRPr lang="en-US" sz="900" dirty="0">
                        <a:latin typeface="Times New Roman"/>
                        <a:ea typeface="Times New Roman"/>
                      </a:endParaRPr>
                    </a:p>
                  </a:txBody>
                  <a:tcPr marL="46416" marR="46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latin typeface="Times New Roman"/>
                          <a:ea typeface="Times New Roman"/>
                        </a:rPr>
                        <a:t>Indirect Services **</a:t>
                      </a:r>
                      <a:endParaRPr lang="en-US" sz="900">
                        <a:latin typeface="Times New Roman"/>
                        <a:ea typeface="Times New Roman"/>
                      </a:endParaRPr>
                    </a:p>
                  </a:txBody>
                  <a:tcPr marL="46416" marR="46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3320">
                <a:tc>
                  <a:txBody>
                    <a:bodyPr/>
                    <a:lstStyle/>
                    <a:p>
                      <a:pPr marL="0" marR="0">
                        <a:spcBef>
                          <a:spcPts val="0"/>
                        </a:spcBef>
                        <a:spcAft>
                          <a:spcPts val="0"/>
                        </a:spcAft>
                      </a:pPr>
                      <a:r>
                        <a:rPr lang="en-US" sz="900" b="1" dirty="0">
                          <a:latin typeface="Times New Roman"/>
                          <a:ea typeface="Times New Roman"/>
                        </a:rPr>
                        <a:t>The gifted education specialist works directly with students without consulting or collaborating with anyone else. (p. 14)</a:t>
                      </a:r>
                      <a:endParaRPr lang="en-US" sz="900" dirty="0">
                        <a:latin typeface="Times New Roman"/>
                        <a:ea typeface="Times New Roman"/>
                      </a:endParaRPr>
                    </a:p>
                    <a:p>
                      <a:pPr marL="342900" marR="0" lvl="0" indent="-342900">
                        <a:spcBef>
                          <a:spcPts val="0"/>
                        </a:spcBef>
                        <a:spcAft>
                          <a:spcPts val="0"/>
                        </a:spcAft>
                        <a:buFont typeface="Symbol"/>
                        <a:buChar char=""/>
                        <a:tabLst>
                          <a:tab pos="457200" algn="l"/>
                        </a:tabLst>
                      </a:pPr>
                      <a:r>
                        <a:rPr lang="en-US" sz="900" dirty="0">
                          <a:latin typeface="Times New Roman"/>
                          <a:ea typeface="Times New Roman"/>
                        </a:rPr>
                        <a:t>Direct services are only considered when collaboration is not feasible.</a:t>
                      </a:r>
                    </a:p>
                    <a:p>
                      <a:pPr marL="0" marR="0">
                        <a:spcBef>
                          <a:spcPts val="0"/>
                        </a:spcBef>
                        <a:spcAft>
                          <a:spcPts val="0"/>
                        </a:spcAft>
                      </a:pPr>
                      <a:r>
                        <a:rPr lang="en-US" sz="900" dirty="0">
                          <a:latin typeface="Times New Roman"/>
                          <a:ea typeface="Times New Roman"/>
                        </a:rPr>
                        <a:t>Examples: (pages 15 &amp;16)</a:t>
                      </a:r>
                    </a:p>
                    <a:p>
                      <a:pPr marL="0" marR="0">
                        <a:spcBef>
                          <a:spcPts val="0"/>
                        </a:spcBef>
                        <a:spcAft>
                          <a:spcPts val="0"/>
                        </a:spcAft>
                      </a:pPr>
                      <a:r>
                        <a:rPr lang="en-US" sz="900" dirty="0">
                          <a:latin typeface="Times New Roman"/>
                          <a:ea typeface="Times New Roman"/>
                        </a:rPr>
                        <a:t>~ Gifted teacher plans and directs differentiated learning activities for pull-out sessions that complement the regular education curriculum.  </a:t>
                      </a:r>
                    </a:p>
                    <a:p>
                      <a:pPr marL="0" marR="0">
                        <a:spcBef>
                          <a:spcPts val="0"/>
                        </a:spcBef>
                        <a:spcAft>
                          <a:spcPts val="0"/>
                        </a:spcAft>
                      </a:pPr>
                      <a:r>
                        <a:rPr lang="en-US" sz="900" dirty="0">
                          <a:latin typeface="Times New Roman"/>
                          <a:ea typeface="Times New Roman"/>
                        </a:rPr>
                        <a:t>~ Gifted teacher provides complementary or parallel lessons that focus on helping students develop specific strategies to apply to core curriculum when participating in general education activities.</a:t>
                      </a:r>
                    </a:p>
                    <a:p>
                      <a:pPr marL="0" marR="0">
                        <a:spcBef>
                          <a:spcPts val="0"/>
                        </a:spcBef>
                        <a:spcAft>
                          <a:spcPts val="0"/>
                        </a:spcAft>
                      </a:pPr>
                      <a:r>
                        <a:rPr lang="en-US" sz="900" dirty="0">
                          <a:latin typeface="Times New Roman"/>
                          <a:ea typeface="Times New Roman"/>
                        </a:rPr>
                        <a:t>~ Gifted teacher targets specific students by developing and providing instructional activities (workshop, math small group) and monitors student progress.  </a:t>
                      </a:r>
                    </a:p>
                    <a:p>
                      <a:pPr marL="0" marR="0">
                        <a:spcBef>
                          <a:spcPts val="0"/>
                        </a:spcBef>
                        <a:spcAft>
                          <a:spcPts val="0"/>
                        </a:spcAft>
                      </a:pPr>
                      <a:r>
                        <a:rPr lang="en-US" sz="900" dirty="0">
                          <a:latin typeface="Times New Roman"/>
                          <a:ea typeface="Times New Roman"/>
                        </a:rPr>
                        <a:t>~ Instruction provided by the gifted teacher supporting student identification and placement.</a:t>
                      </a:r>
                    </a:p>
                  </a:txBody>
                  <a:tcPr marL="46416" marR="46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b="1" dirty="0">
                          <a:latin typeface="Times New Roman"/>
                          <a:ea typeface="Times New Roman"/>
                        </a:rPr>
                        <a:t>Any service that the gifted education specialist and other teachers or specialists co-plan and co-teach. (p. 14)</a:t>
                      </a:r>
                      <a:endParaRPr lang="en-US" sz="900" dirty="0">
                        <a:latin typeface="Times New Roman"/>
                        <a:ea typeface="Times New Roman"/>
                      </a:endParaRPr>
                    </a:p>
                    <a:p>
                      <a:pPr marL="342900" marR="0" lvl="0" indent="-342900">
                        <a:spcBef>
                          <a:spcPts val="0"/>
                        </a:spcBef>
                        <a:spcAft>
                          <a:spcPts val="0"/>
                        </a:spcAft>
                        <a:buFont typeface="Symbol"/>
                        <a:buChar char=""/>
                        <a:tabLst>
                          <a:tab pos="457200" algn="l"/>
                        </a:tabLst>
                      </a:pPr>
                      <a:r>
                        <a:rPr lang="en-US" sz="900" dirty="0">
                          <a:latin typeface="Times New Roman"/>
                          <a:ea typeface="Times New Roman"/>
                        </a:rPr>
                        <a:t>Indirect services include instruction delivered in the general education classroom, as well as lessons delivered in a gifted specialist’s area or resource room. </a:t>
                      </a:r>
                    </a:p>
                    <a:p>
                      <a:pPr marL="342900" marR="0" lvl="0" indent="-342900">
                        <a:spcBef>
                          <a:spcPts val="0"/>
                        </a:spcBef>
                        <a:spcAft>
                          <a:spcPts val="0"/>
                        </a:spcAft>
                        <a:buFont typeface="Symbol"/>
                        <a:buChar char=""/>
                        <a:tabLst>
                          <a:tab pos="457200" algn="l"/>
                        </a:tabLst>
                      </a:pPr>
                      <a:r>
                        <a:rPr lang="en-US" sz="900" dirty="0">
                          <a:latin typeface="Times New Roman"/>
                          <a:ea typeface="Times New Roman"/>
                        </a:rPr>
                        <a:t>Gifted education specialist and classroom teacher share responsibility for student learning.</a:t>
                      </a:r>
                    </a:p>
                    <a:p>
                      <a:pPr marL="342900" marR="0" lvl="0" indent="-342900">
                        <a:spcBef>
                          <a:spcPts val="0"/>
                        </a:spcBef>
                        <a:spcAft>
                          <a:spcPts val="0"/>
                        </a:spcAft>
                        <a:buFont typeface="Symbol"/>
                        <a:buChar char=""/>
                        <a:tabLst>
                          <a:tab pos="457200" algn="l"/>
                        </a:tabLst>
                      </a:pPr>
                      <a:r>
                        <a:rPr lang="en-US" sz="900" dirty="0">
                          <a:latin typeface="Times New Roman"/>
                          <a:ea typeface="Times New Roman"/>
                        </a:rPr>
                        <a:t>Educators jointly plan, teach and engage in</a:t>
                      </a:r>
                    </a:p>
                    <a:p>
                      <a:pPr marL="457200" marR="0">
                        <a:spcBef>
                          <a:spcPts val="0"/>
                        </a:spcBef>
                        <a:spcAft>
                          <a:spcPts val="0"/>
                        </a:spcAft>
                      </a:pPr>
                      <a:r>
                        <a:rPr lang="en-US" sz="900" dirty="0">
                          <a:latin typeface="Times New Roman"/>
                          <a:ea typeface="Times New Roman"/>
                        </a:rPr>
                        <a:t> follow-up activities.</a:t>
                      </a:r>
                    </a:p>
                    <a:p>
                      <a:pPr marL="0" marR="0">
                        <a:spcBef>
                          <a:spcPts val="0"/>
                        </a:spcBef>
                        <a:spcAft>
                          <a:spcPts val="0"/>
                        </a:spcAft>
                      </a:pPr>
                      <a:r>
                        <a:rPr lang="en-US" sz="900" dirty="0">
                          <a:latin typeface="Times New Roman"/>
                          <a:ea typeface="Times New Roman"/>
                        </a:rPr>
                        <a:t>Examples: (pages 16 &amp; 17)</a:t>
                      </a:r>
                    </a:p>
                    <a:p>
                      <a:pPr marL="0" marR="0">
                        <a:spcBef>
                          <a:spcPts val="0"/>
                        </a:spcBef>
                        <a:spcAft>
                          <a:spcPts val="0"/>
                        </a:spcAft>
                      </a:pPr>
                      <a:r>
                        <a:rPr lang="en-US" sz="900" dirty="0">
                          <a:latin typeface="Times New Roman"/>
                          <a:ea typeface="Times New Roman"/>
                        </a:rPr>
                        <a:t>~Train classroom teachers or other staff on how to use specific curriculum or instructional best practices in the field of gifted education.</a:t>
                      </a:r>
                    </a:p>
                    <a:p>
                      <a:pPr marL="0" marR="0">
                        <a:spcBef>
                          <a:spcPts val="0"/>
                        </a:spcBef>
                        <a:spcAft>
                          <a:spcPts val="0"/>
                        </a:spcAft>
                      </a:pPr>
                      <a:r>
                        <a:rPr lang="en-US" sz="900" dirty="0">
                          <a:latin typeface="Times New Roman"/>
                          <a:ea typeface="Times New Roman"/>
                        </a:rPr>
                        <a:t>~ Demonstration lessons in colleagues’ classrooms.</a:t>
                      </a:r>
                    </a:p>
                    <a:p>
                      <a:pPr marL="0" marR="0">
                        <a:spcBef>
                          <a:spcPts val="0"/>
                        </a:spcBef>
                        <a:spcAft>
                          <a:spcPts val="0"/>
                        </a:spcAft>
                      </a:pPr>
                      <a:r>
                        <a:rPr lang="en-US" sz="900" dirty="0">
                          <a:latin typeface="Times New Roman"/>
                          <a:ea typeface="Times New Roman"/>
                        </a:rPr>
                        <a:t>~ Supporting classroom teachers with differentiating the curriculum for all students.</a:t>
                      </a:r>
                    </a:p>
                    <a:p>
                      <a:pPr marL="0" marR="0">
                        <a:spcBef>
                          <a:spcPts val="0"/>
                        </a:spcBef>
                        <a:spcAft>
                          <a:spcPts val="0"/>
                        </a:spcAft>
                      </a:pPr>
                      <a:r>
                        <a:rPr lang="en-US" sz="900" dirty="0">
                          <a:latin typeface="Times New Roman"/>
                          <a:ea typeface="Times New Roman"/>
                        </a:rPr>
                        <a:t>~ Collaborative teaching in any format:  curriculum compacting, independent studies, learning contracts, interest projects, problem based learning, alternative assignments, etc.</a:t>
                      </a:r>
                    </a:p>
                    <a:p>
                      <a:pPr marL="0" marR="0">
                        <a:spcBef>
                          <a:spcPts val="0"/>
                        </a:spcBef>
                        <a:spcAft>
                          <a:spcPts val="0"/>
                        </a:spcAft>
                      </a:pPr>
                      <a:r>
                        <a:rPr lang="en-US" sz="900" dirty="0">
                          <a:latin typeface="Times New Roman"/>
                          <a:ea typeface="Times New Roman"/>
                        </a:rPr>
                        <a:t>~ Monitoring student progress through differentiated assessment rubrics.</a:t>
                      </a:r>
                    </a:p>
                    <a:p>
                      <a:pPr marL="0" marR="0">
                        <a:spcBef>
                          <a:spcPts val="0"/>
                        </a:spcBef>
                        <a:spcAft>
                          <a:spcPts val="0"/>
                        </a:spcAft>
                      </a:pPr>
                      <a:r>
                        <a:rPr lang="en-US" sz="900" dirty="0">
                          <a:latin typeface="Times New Roman"/>
                          <a:ea typeface="Times New Roman"/>
                        </a:rPr>
                        <a:t>~ Liaison between general educators, parents, educational support staff, administrators and students.</a:t>
                      </a:r>
                    </a:p>
                    <a:p>
                      <a:pPr marL="0" marR="0">
                        <a:spcBef>
                          <a:spcPts val="0"/>
                        </a:spcBef>
                        <a:spcAft>
                          <a:spcPts val="0"/>
                        </a:spcAft>
                      </a:pPr>
                      <a:r>
                        <a:rPr lang="en-US" sz="900" dirty="0">
                          <a:latin typeface="Times New Roman"/>
                          <a:ea typeface="Times New Roman"/>
                        </a:rPr>
                        <a:t>~ Organizing student groups for instruction by assessing student readiness. </a:t>
                      </a:r>
                    </a:p>
                    <a:p>
                      <a:pPr marL="0" marR="0">
                        <a:spcBef>
                          <a:spcPts val="0"/>
                        </a:spcBef>
                        <a:spcAft>
                          <a:spcPts val="0"/>
                        </a:spcAft>
                      </a:pPr>
                      <a:r>
                        <a:rPr lang="en-US" sz="900" dirty="0">
                          <a:latin typeface="Times New Roman"/>
                          <a:ea typeface="Times New Roman"/>
                        </a:rPr>
                        <a:t>~ Coordinate student movement into and out of classrooms for partial or full acceleration.</a:t>
                      </a:r>
                    </a:p>
                    <a:p>
                      <a:pPr marL="0" marR="0">
                        <a:spcBef>
                          <a:spcPts val="0"/>
                        </a:spcBef>
                        <a:spcAft>
                          <a:spcPts val="0"/>
                        </a:spcAft>
                      </a:pPr>
                      <a:r>
                        <a:rPr lang="en-US" sz="900" dirty="0">
                          <a:latin typeface="Times New Roman"/>
                          <a:ea typeface="Times New Roman"/>
                        </a:rPr>
                        <a:t>~ Collaboration for gifted identification.</a:t>
                      </a:r>
                    </a:p>
                  </a:txBody>
                  <a:tcPr marL="46416" marR="46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345" name="Rectangle 9"/>
          <p:cNvSpPr>
            <a:spLocks noChangeArrowheads="1"/>
          </p:cNvSpPr>
          <p:nvPr/>
        </p:nvSpPr>
        <p:spPr bwMode="auto">
          <a:xfrm>
            <a:off x="0" y="373867"/>
            <a:ext cx="9144000" cy="800219"/>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Catalyst Model Service Delivery</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sz="14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rPr>
              <a:t>Consultation in Gifted Education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by Mary S. Landrum, Ph.D.</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TextBox 23"/>
          <p:cNvSpPr txBox="1"/>
          <p:nvPr/>
        </p:nvSpPr>
        <p:spPr>
          <a:xfrm>
            <a:off x="785004" y="4941529"/>
            <a:ext cx="7901797" cy="923330"/>
          </a:xfrm>
          <a:prstGeom prst="rect">
            <a:avLst/>
          </a:prstGeom>
          <a:noFill/>
        </p:spPr>
        <p:txBody>
          <a:bodyPr wrap="square" rtlCol="0">
            <a:spAutoFit/>
          </a:bodyPr>
          <a:lstStyle/>
          <a:p>
            <a:pPr lvl="0" algn="just" defTabSz="914400" fontAlgn="base">
              <a:spcBef>
                <a:spcPct val="0"/>
              </a:spcBef>
              <a:spcAft>
                <a:spcPct val="0"/>
              </a:spcAft>
            </a:pPr>
            <a:r>
              <a:rPr lang="en-US" sz="900" dirty="0" smtClean="0">
                <a:latin typeface="Times New Roman" pitchFamily="18" charset="0"/>
                <a:ea typeface="Times New Roman" pitchFamily="18" charset="0"/>
                <a:cs typeface="Times New Roman" pitchFamily="18" charset="0"/>
              </a:rPr>
              <a:t>The Catalyst Model allows flexible or traditional scheduling of the Talent Development Catalyst teacher.  The content and timing of instruction by the Talent Development Catalyst teacher are scheduled when it is most needed within the context of the school and classroom instruction, enhancing the continuity of studies.  Services that are flexibly scheduled will equalize over a year’s time, but will not be equal for all students every week or each month. </a:t>
            </a:r>
            <a:r>
              <a:rPr lang="en-US" sz="900" i="1" dirty="0" smtClean="0">
                <a:latin typeface="Times New Roman" pitchFamily="18" charset="0"/>
                <a:ea typeface="Times New Roman" pitchFamily="18" charset="0"/>
                <a:cs typeface="Times New Roman" pitchFamily="18" charset="0"/>
              </a:rPr>
              <a:t>Reach Further 2013 Plan for Gifted Education – Appendix D</a:t>
            </a:r>
            <a:endParaRPr lang="en-US" sz="900" dirty="0" smtClean="0">
              <a:latin typeface="Times New Roman" pitchFamily="18" charset="0"/>
              <a:cs typeface="Times New Roman" pitchFamily="18" charset="0"/>
            </a:endParaRPr>
          </a:p>
          <a:p>
            <a:pPr lvl="0" algn="just" defTabSz="914400" eaLnBrk="0" fontAlgn="base" hangingPunct="0">
              <a:spcBef>
                <a:spcPct val="0"/>
              </a:spcBef>
              <a:spcAft>
                <a:spcPct val="0"/>
              </a:spcAft>
            </a:pPr>
            <a:r>
              <a:rPr lang="en-US" sz="900" dirty="0" smtClean="0">
                <a:latin typeface="Times New Roman" pitchFamily="18" charset="0"/>
                <a:ea typeface="Times New Roman" pitchFamily="18" charset="0"/>
                <a:cs typeface="Times New Roman" pitchFamily="18" charset="0"/>
              </a:rPr>
              <a:t>* Direct Services are provided approximately 30-40% over a year’s time</a:t>
            </a:r>
            <a:endParaRPr lang="en-US" sz="900" dirty="0" smtClean="0">
              <a:latin typeface="Times New Roman" pitchFamily="18" charset="0"/>
              <a:cs typeface="Times New Roman" pitchFamily="18" charset="0"/>
            </a:endParaRPr>
          </a:p>
          <a:p>
            <a:pPr lvl="0" algn="just" defTabSz="914400" eaLnBrk="0" fontAlgn="base" hangingPunct="0">
              <a:spcBef>
                <a:spcPct val="0"/>
              </a:spcBef>
              <a:spcAft>
                <a:spcPct val="0"/>
              </a:spcAft>
            </a:pPr>
            <a:r>
              <a:rPr lang="en-US" sz="900" dirty="0" smtClean="0">
                <a:latin typeface="Times New Roman" pitchFamily="18" charset="0"/>
                <a:ea typeface="Times New Roman" pitchFamily="18" charset="0"/>
                <a:cs typeface="Times New Roman" pitchFamily="18" charset="0"/>
              </a:rPr>
              <a:t>** Indirect Services are provided approximately 60-70% over a year’s time</a:t>
            </a:r>
            <a:endParaRPr lang="en-US" sz="9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6132168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82040" y="2148840"/>
            <a:ext cx="184731" cy="369332"/>
          </a:xfrm>
          <a:prstGeom prst="rect">
            <a:avLst/>
          </a:prstGeom>
          <a:noFill/>
        </p:spPr>
        <p:txBody>
          <a:bodyPr wrap="none" rtlCol="0">
            <a:spAutoFit/>
          </a:bodyPr>
          <a:lstStyle/>
          <a:p>
            <a:endParaRPr lang="en-US" dirty="0"/>
          </a:p>
        </p:txBody>
      </p:sp>
      <p:sp>
        <p:nvSpPr>
          <p:cNvPr id="11" name="Title 3"/>
          <p:cNvSpPr txBox="1">
            <a:spLocks/>
          </p:cNvSpPr>
          <p:nvPr/>
        </p:nvSpPr>
        <p:spPr>
          <a:xfrm>
            <a:off x="457200" y="167958"/>
            <a:ext cx="8229600" cy="1143000"/>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b="1" noProof="0" dirty="0" smtClean="0">
                <a:latin typeface="+mj-lt"/>
                <a:ea typeface="+mj-ea"/>
                <a:cs typeface="+mj-cs"/>
              </a:rPr>
              <a:t>Cluster Grouping</a:t>
            </a:r>
            <a:endParaRPr kumimoji="0" lang="en-US" sz="4400" b="1" i="0" u="none" strike="noStrike" kern="1200" cap="none" spc="0" normalizeH="0" baseline="0" noProof="0" dirty="0">
              <a:ln>
                <a:noFill/>
              </a:ln>
              <a:effectLst/>
              <a:uLnTx/>
              <a:uFillTx/>
              <a:latin typeface="+mj-lt"/>
              <a:ea typeface="+mj-ea"/>
              <a:cs typeface="+mj-cs"/>
            </a:endParaRPr>
          </a:p>
        </p:txBody>
      </p:sp>
      <p:sp>
        <p:nvSpPr>
          <p:cNvPr id="12" name="Content Placeholder 4"/>
          <p:cNvSpPr txBox="1">
            <a:spLocks/>
          </p:cNvSpPr>
          <p:nvPr/>
        </p:nvSpPr>
        <p:spPr>
          <a:xfrm>
            <a:off x="457200" y="1493520"/>
            <a:ext cx="8229600" cy="4525963"/>
          </a:xfrm>
          <a:prstGeom prst="rect">
            <a:avLst/>
          </a:prstGeom>
        </p:spPr>
        <p:txBody>
          <a:bodyPr/>
          <a:lstStyle/>
          <a:p>
            <a:pPr marL="342900" marR="0" lvl="0" indent="-342900" algn="ctr" defTabSz="457200" rtl="0" eaLnBrk="1" fontAlgn="auto" latinLnBrk="0" hangingPunct="1">
              <a:lnSpc>
                <a:spcPct val="100000"/>
              </a:lnSpc>
              <a:spcBef>
                <a:spcPct val="20000"/>
              </a:spcBef>
              <a:spcAft>
                <a:spcPts val="0"/>
              </a:spcAft>
              <a:buClrTx/>
              <a:buSzTx/>
              <a:tabLst/>
              <a:defRPr/>
            </a:pPr>
            <a:r>
              <a:rPr lang="en-US" sz="3200" dirty="0" smtClean="0"/>
              <a:t>A group of gifted students is clustered into a mixed ability classroom with a teacher who is trained to differentiate for gifted students.</a:t>
            </a:r>
          </a:p>
          <a:p>
            <a:pPr marL="342900" marR="0" lvl="0" indent="-342900" defTabSz="457200" rtl="0" eaLnBrk="1" fontAlgn="auto" latinLnBrk="0" hangingPunct="1">
              <a:lnSpc>
                <a:spcPct val="100000"/>
              </a:lnSpc>
              <a:spcBef>
                <a:spcPct val="20000"/>
              </a:spcBef>
              <a:spcAft>
                <a:spcPts val="0"/>
              </a:spcAft>
              <a:buClrTx/>
              <a:buSzTx/>
              <a:tabLst/>
              <a:defRPr/>
            </a:pPr>
            <a:r>
              <a:rPr lang="en-US" sz="2800" dirty="0" smtClean="0">
                <a:solidFill>
                  <a:srgbClr val="C00000"/>
                </a:solidFill>
              </a:rPr>
              <a:t>Why?</a:t>
            </a:r>
          </a:p>
          <a:p>
            <a:pPr marL="342900" marR="0" lvl="0" indent="-342900" defTabSz="457200" rtl="0" eaLnBrk="1" fontAlgn="auto" latinLnBrk="0" hangingPunct="1">
              <a:lnSpc>
                <a:spcPct val="100000"/>
              </a:lnSpc>
              <a:spcBef>
                <a:spcPct val="20000"/>
              </a:spcBef>
              <a:spcAft>
                <a:spcPts val="0"/>
              </a:spcAft>
              <a:buClrTx/>
              <a:buSzTx/>
              <a:tabLst/>
              <a:defRPr/>
            </a:pPr>
            <a:r>
              <a:rPr lang="en-US" sz="2800" dirty="0" smtClean="0">
                <a:solidFill>
                  <a:srgbClr val="C00000"/>
                </a:solidFill>
              </a:rPr>
              <a:t>    To provide high ability students with a rigorous, faster paced curriculum and instruction in a group of their intellectual peers to ensure continuous progress in learning.</a:t>
            </a:r>
          </a:p>
        </p:txBody>
      </p:sp>
    </p:spTree>
    <p:extLst>
      <p:ext uri="{BB962C8B-B14F-4D97-AF65-F5344CB8AC3E}">
        <p14:creationId xmlns:p14="http://schemas.microsoft.com/office/powerpoint/2010/main" val="26132168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82040" y="2148840"/>
            <a:ext cx="184731" cy="369332"/>
          </a:xfrm>
          <a:prstGeom prst="rect">
            <a:avLst/>
          </a:prstGeom>
          <a:noFill/>
        </p:spPr>
        <p:txBody>
          <a:bodyPr wrap="none" rtlCol="0">
            <a:spAutoFit/>
          </a:bodyPr>
          <a:lstStyle/>
          <a:p>
            <a:endParaRPr lang="en-US" dirty="0"/>
          </a:p>
        </p:txBody>
      </p:sp>
      <p:sp>
        <p:nvSpPr>
          <p:cNvPr id="11" name="Title 3"/>
          <p:cNvSpPr txBox="1">
            <a:spLocks/>
          </p:cNvSpPr>
          <p:nvPr/>
        </p:nvSpPr>
        <p:spPr>
          <a:xfrm>
            <a:off x="155274" y="167958"/>
            <a:ext cx="8531525" cy="5516850"/>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lang="en-US" sz="6000" dirty="0" smtClean="0">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lang="en-US" sz="6000" smtClean="0">
                <a:latin typeface="+mj-lt"/>
                <a:ea typeface="+mj-ea"/>
                <a:cs typeface="+mj-cs"/>
              </a:rPr>
              <a:t>The </a:t>
            </a:r>
            <a:r>
              <a:rPr lang="en-US" sz="6000" dirty="0" smtClean="0">
                <a:latin typeface="+mj-lt"/>
                <a:ea typeface="+mj-ea"/>
                <a:cs typeface="+mj-cs"/>
              </a:rPr>
              <a:t>Schoolwide Cluster Grouping Model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smtClean="0">
                <a:ln>
                  <a:noFill/>
                </a:ln>
                <a:effectLst/>
                <a:uLnTx/>
                <a:uFillTx/>
                <a:latin typeface="+mj-lt"/>
                <a:ea typeface="+mj-ea"/>
                <a:cs typeface="+mj-cs"/>
              </a:rPr>
              <a:t>Handout </a:t>
            </a:r>
            <a:endParaRPr kumimoji="0" lang="en-US" sz="6000" b="0" i="0" u="none" strike="noStrike" kern="1200" cap="none" spc="0" normalizeH="0" baseline="0" noProof="0" dirty="0">
              <a:ln>
                <a:noFill/>
              </a:ln>
              <a:effectLst/>
              <a:uLnTx/>
              <a:uFillTx/>
              <a:latin typeface="+mj-lt"/>
              <a:ea typeface="+mj-ea"/>
              <a:cs typeface="+mj-cs"/>
            </a:endParaRPr>
          </a:p>
        </p:txBody>
      </p:sp>
      <p:sp>
        <p:nvSpPr>
          <p:cNvPr id="12" name="Content Placeholder 4"/>
          <p:cNvSpPr txBox="1">
            <a:spLocks/>
          </p:cNvSpPr>
          <p:nvPr/>
        </p:nvSpPr>
        <p:spPr>
          <a:xfrm>
            <a:off x="457200" y="1493520"/>
            <a:ext cx="8229600" cy="4525963"/>
          </a:xfrm>
          <a:prstGeom prst="rect">
            <a:avLst/>
          </a:prstGeom>
        </p:spPr>
        <p:txBody>
          <a:bodyPr/>
          <a:lstStyle/>
          <a:p>
            <a:pPr marL="342900" marR="0" lvl="0" indent="-342900" algn="ctr" defTabSz="457200" rtl="0" eaLnBrk="1" fontAlgn="auto" latinLnBrk="0" hangingPunct="1">
              <a:lnSpc>
                <a:spcPct val="100000"/>
              </a:lnSpc>
              <a:spcBef>
                <a:spcPct val="20000"/>
              </a:spcBef>
              <a:spcAft>
                <a:spcPts val="0"/>
              </a:spcAft>
              <a:buClrTx/>
              <a:buSzTx/>
              <a:tabLst/>
              <a:defRPr/>
            </a:pPr>
            <a:endParaRPr lang="en-US" sz="2800" dirty="0" smtClean="0"/>
          </a:p>
        </p:txBody>
      </p:sp>
    </p:spTree>
    <p:extLst>
      <p:ext uri="{BB962C8B-B14F-4D97-AF65-F5344CB8AC3E}">
        <p14:creationId xmlns:p14="http://schemas.microsoft.com/office/powerpoint/2010/main" val="26132168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82040" y="2148840"/>
            <a:ext cx="184731" cy="369332"/>
          </a:xfrm>
          <a:prstGeom prst="rect">
            <a:avLst/>
          </a:prstGeom>
          <a:noFill/>
        </p:spPr>
        <p:txBody>
          <a:bodyPr wrap="none" rtlCol="0">
            <a:spAutoFit/>
          </a:bodyPr>
          <a:lstStyle/>
          <a:p>
            <a:endParaRPr lang="en-US" dirty="0"/>
          </a:p>
        </p:txBody>
      </p:sp>
      <p:sp>
        <p:nvSpPr>
          <p:cNvPr id="11" name="Title 3"/>
          <p:cNvSpPr txBox="1">
            <a:spLocks/>
          </p:cNvSpPr>
          <p:nvPr/>
        </p:nvSpPr>
        <p:spPr>
          <a:xfrm>
            <a:off x="457200" y="167957"/>
            <a:ext cx="8229600" cy="4999265"/>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effectLst/>
                <a:uLnTx/>
                <a:uFillTx/>
                <a:latin typeface="+mj-lt"/>
                <a:ea typeface="+mj-ea"/>
                <a:cs typeface="+mj-cs"/>
              </a:rPr>
              <a:t>Instructional</a:t>
            </a:r>
            <a:r>
              <a:rPr kumimoji="0" lang="en-US" sz="4400" b="1" i="0" u="none" strike="noStrike" kern="1200" cap="none" spc="0" normalizeH="0" noProof="0" dirty="0" smtClean="0">
                <a:ln>
                  <a:noFill/>
                </a:ln>
                <a:effectLst/>
                <a:uLnTx/>
                <a:uFillTx/>
                <a:latin typeface="+mj-lt"/>
                <a:ea typeface="+mj-ea"/>
                <a:cs typeface="+mj-cs"/>
              </a:rPr>
              <a:t> Resources</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noProof="0" dirty="0" smtClean="0">
              <a:ln>
                <a:noFill/>
              </a:ln>
              <a:effectLst/>
              <a:uLnTx/>
              <a:uFillTx/>
              <a:latin typeface="+mj-lt"/>
              <a:ea typeface="+mj-ea"/>
              <a:cs typeface="+mj-cs"/>
            </a:endParaRPr>
          </a:p>
          <a:p>
            <a:pPr marL="0" marR="0" lvl="0" indent="0" defTabSz="457200" rtl="0" eaLnBrk="1" fontAlgn="auto" latinLnBrk="0" hangingPunct="1">
              <a:lnSpc>
                <a:spcPct val="100000"/>
              </a:lnSpc>
              <a:spcBef>
                <a:spcPct val="0"/>
              </a:spcBef>
              <a:spcAft>
                <a:spcPts val="0"/>
              </a:spcAft>
              <a:buClrTx/>
              <a:buSzTx/>
              <a:buFont typeface="Arial" pitchFamily="34" charset="0"/>
              <a:buChar char="•"/>
              <a:tabLst/>
              <a:defRPr/>
            </a:pPr>
            <a:endParaRPr lang="en-US" sz="3200" baseline="0" dirty="0" smtClean="0">
              <a:latin typeface="+mj-lt"/>
              <a:ea typeface="+mj-ea"/>
              <a:cs typeface="+mj-cs"/>
            </a:endParaRPr>
          </a:p>
          <a:p>
            <a:pPr marL="0" marR="0" lvl="0" indent="0" defTabSz="457200" rtl="0" eaLnBrk="1" fontAlgn="auto" latinLnBrk="0" hangingPunct="1">
              <a:lnSpc>
                <a:spcPct val="100000"/>
              </a:lnSpc>
              <a:spcBef>
                <a:spcPct val="0"/>
              </a:spcBef>
              <a:spcAft>
                <a:spcPts val="0"/>
              </a:spcAft>
              <a:buClrTx/>
              <a:buSzTx/>
              <a:buFont typeface="Arial" pitchFamily="34" charset="0"/>
              <a:buChar char="•"/>
              <a:tabLst/>
              <a:defRPr/>
            </a:pPr>
            <a:r>
              <a:rPr lang="en-US" sz="3200" baseline="0" dirty="0" smtClean="0">
                <a:latin typeface="+mj-lt"/>
                <a:ea typeface="+mj-ea"/>
                <a:cs typeface="+mj-cs"/>
              </a:rPr>
              <a:t> Utilize</a:t>
            </a:r>
            <a:r>
              <a:rPr lang="en-US" sz="3200" dirty="0" smtClean="0">
                <a:latin typeface="+mj-lt"/>
                <a:ea typeface="+mj-ea"/>
                <a:cs typeface="+mj-cs"/>
              </a:rPr>
              <a:t> materials to support flexible pacing</a:t>
            </a:r>
          </a:p>
          <a:p>
            <a:pPr marL="0" marR="0" lvl="0" indent="0" defTabSz="457200" rtl="0" eaLnBrk="1" fontAlgn="auto" latinLnBrk="0" hangingPunct="1">
              <a:lnSpc>
                <a:spcPct val="100000"/>
              </a:lnSpc>
              <a:spcBef>
                <a:spcPct val="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j-lt"/>
                <a:ea typeface="+mj-ea"/>
                <a:cs typeface="+mj-cs"/>
              </a:rPr>
              <a:t> Integrate</a:t>
            </a:r>
            <a:r>
              <a:rPr kumimoji="0" lang="en-US" sz="3200" b="0" i="0" u="none" strike="noStrike" kern="1200" cap="none" spc="0" normalizeH="0" noProof="0" dirty="0" smtClean="0">
                <a:ln>
                  <a:noFill/>
                </a:ln>
                <a:effectLst/>
                <a:uLnTx/>
                <a:uFillTx/>
                <a:latin typeface="+mj-lt"/>
                <a:ea typeface="+mj-ea"/>
                <a:cs typeface="+mj-cs"/>
              </a:rPr>
              <a:t> real-life problem-solving and </a:t>
            </a:r>
          </a:p>
          <a:p>
            <a:pPr marL="0" marR="0" lvl="0" indent="0" defTabSz="457200" rtl="0" eaLnBrk="1" fontAlgn="auto" latinLnBrk="0" hangingPunct="1">
              <a:lnSpc>
                <a:spcPct val="100000"/>
              </a:lnSpc>
              <a:spcBef>
                <a:spcPct val="0"/>
              </a:spcBef>
              <a:spcAft>
                <a:spcPts val="0"/>
              </a:spcAft>
              <a:buClrTx/>
              <a:buSzTx/>
              <a:tabLst/>
              <a:defRPr/>
            </a:pPr>
            <a:r>
              <a:rPr lang="en-US" sz="3200" dirty="0" smtClean="0">
                <a:latin typeface="+mj-lt"/>
                <a:ea typeface="+mj-ea"/>
                <a:cs typeface="+mj-cs"/>
              </a:rPr>
              <a:t> </a:t>
            </a:r>
            <a:r>
              <a:rPr kumimoji="0" lang="en-US" sz="3200" b="0" i="0" u="none" strike="noStrike" kern="1200" cap="none" spc="0" normalizeH="0" noProof="0" dirty="0" smtClean="0">
                <a:ln>
                  <a:noFill/>
                </a:ln>
                <a:effectLst/>
                <a:uLnTx/>
                <a:uFillTx/>
                <a:latin typeface="+mj-lt"/>
                <a:ea typeface="+mj-ea"/>
                <a:cs typeface="+mj-cs"/>
              </a:rPr>
              <a:t> problem-based learning</a:t>
            </a:r>
          </a:p>
          <a:p>
            <a:pPr marL="0" marR="0" lvl="0" indent="0" defTabSz="457200" rtl="0" eaLnBrk="1" fontAlgn="auto" latinLnBrk="0" hangingPunct="1">
              <a:lnSpc>
                <a:spcPct val="100000"/>
              </a:lnSpc>
              <a:spcBef>
                <a:spcPct val="0"/>
              </a:spcBef>
              <a:spcAft>
                <a:spcPts val="0"/>
              </a:spcAft>
              <a:buClrTx/>
              <a:buSzTx/>
              <a:buFont typeface="Arial" pitchFamily="34" charset="0"/>
              <a:buChar char="•"/>
              <a:tabLst/>
              <a:defRPr/>
            </a:pPr>
            <a:r>
              <a:rPr lang="en-US" sz="3200" noProof="0" dirty="0" smtClean="0">
                <a:latin typeface="+mj-lt"/>
                <a:ea typeface="+mj-ea"/>
                <a:cs typeface="+mj-cs"/>
              </a:rPr>
              <a:t> Incorporate technology to extend studies</a:t>
            </a:r>
          </a:p>
          <a:p>
            <a:pPr marL="0" marR="0" lvl="0" indent="0" defTabSz="457200" rtl="0" eaLnBrk="1" fontAlgn="auto" latinLnBrk="0" hangingPunct="1">
              <a:lnSpc>
                <a:spcPct val="100000"/>
              </a:lnSpc>
              <a:spcBef>
                <a:spcPct val="0"/>
              </a:spcBef>
              <a:spcAft>
                <a:spcPts val="0"/>
              </a:spcAft>
              <a:buClrTx/>
              <a:buSzTx/>
              <a:buFont typeface="Arial" pitchFamily="34" charset="0"/>
              <a:buChar char="•"/>
              <a:tabLst/>
              <a:defRPr/>
            </a:pPr>
            <a:r>
              <a:rPr kumimoji="0" lang="en-US" sz="3200" b="0" i="0" u="none" strike="noStrike" kern="1200" cap="none" spc="0" normalizeH="0" baseline="0" dirty="0" smtClean="0">
                <a:ln>
                  <a:noFill/>
                </a:ln>
                <a:effectLst/>
                <a:uLnTx/>
                <a:uFillTx/>
                <a:latin typeface="+mj-lt"/>
                <a:ea typeface="+mj-ea"/>
                <a:cs typeface="+mj-cs"/>
              </a:rPr>
              <a:t> Provide</a:t>
            </a:r>
            <a:r>
              <a:rPr kumimoji="0" lang="en-US" sz="3200" b="0" i="0" u="none" strike="noStrike" kern="1200" cap="none" spc="0" normalizeH="0" dirty="0" smtClean="0">
                <a:ln>
                  <a:noFill/>
                </a:ln>
                <a:effectLst/>
                <a:uLnTx/>
                <a:uFillTx/>
                <a:latin typeface="+mj-lt"/>
                <a:ea typeface="+mj-ea"/>
                <a:cs typeface="+mj-cs"/>
              </a:rPr>
              <a:t> mini-courses/modules or independent</a:t>
            </a:r>
          </a:p>
          <a:p>
            <a:pPr marL="0" marR="0" lvl="0" indent="0" defTabSz="457200" rtl="0" eaLnBrk="1" fontAlgn="auto" latinLnBrk="0" hangingPunct="1">
              <a:lnSpc>
                <a:spcPct val="100000"/>
              </a:lnSpc>
              <a:spcBef>
                <a:spcPct val="0"/>
              </a:spcBef>
              <a:spcAft>
                <a:spcPts val="0"/>
              </a:spcAft>
              <a:buClrTx/>
              <a:buSzTx/>
              <a:tabLst/>
              <a:defRPr/>
            </a:pPr>
            <a:r>
              <a:rPr lang="en-US" sz="3200" dirty="0" smtClean="0">
                <a:latin typeface="+mj-lt"/>
                <a:ea typeface="+mj-ea"/>
                <a:cs typeface="+mj-cs"/>
              </a:rPr>
              <a:t> </a:t>
            </a:r>
            <a:r>
              <a:rPr kumimoji="0" lang="en-US" sz="3200" b="0" i="0" u="none" strike="noStrike" kern="1200" cap="none" spc="0" normalizeH="0" dirty="0" smtClean="0">
                <a:ln>
                  <a:noFill/>
                </a:ln>
                <a:effectLst/>
                <a:uLnTx/>
                <a:uFillTx/>
                <a:latin typeface="+mj-lt"/>
                <a:ea typeface="+mj-ea"/>
                <a:cs typeface="+mj-cs"/>
              </a:rPr>
              <a:t> study contracts</a:t>
            </a:r>
            <a:endParaRPr kumimoji="0" lang="en-US" sz="3200" b="0" i="0" u="none" strike="noStrike" kern="1200" cap="none" spc="0" normalizeH="0" baseline="0" noProof="0" dirty="0">
              <a:ln>
                <a:noFill/>
              </a:ln>
              <a:effectLst/>
              <a:uLnTx/>
              <a:uFillTx/>
              <a:latin typeface="+mj-lt"/>
              <a:ea typeface="+mj-ea"/>
              <a:cs typeface="+mj-cs"/>
            </a:endParaRPr>
          </a:p>
        </p:txBody>
      </p:sp>
      <p:sp>
        <p:nvSpPr>
          <p:cNvPr id="12" name="Content Placeholder 4"/>
          <p:cNvSpPr txBox="1">
            <a:spLocks/>
          </p:cNvSpPr>
          <p:nvPr/>
        </p:nvSpPr>
        <p:spPr>
          <a:xfrm>
            <a:off x="457200" y="1493520"/>
            <a:ext cx="8229600" cy="4525963"/>
          </a:xfrm>
          <a:prstGeom prst="rect">
            <a:avLst/>
          </a:prstGeom>
        </p:spPr>
        <p:txBody>
          <a:bodyPr/>
          <a:lstStyle/>
          <a:p>
            <a:pPr marL="342900" marR="0" lvl="0" indent="-342900" algn="ctr" defTabSz="457200" rtl="0" eaLnBrk="1" fontAlgn="auto" latinLnBrk="0" hangingPunct="1">
              <a:lnSpc>
                <a:spcPct val="100000"/>
              </a:lnSpc>
              <a:spcBef>
                <a:spcPct val="20000"/>
              </a:spcBef>
              <a:spcAft>
                <a:spcPts val="0"/>
              </a:spcAft>
              <a:buClrTx/>
              <a:buSzTx/>
              <a:tabLst/>
              <a:defRPr/>
            </a:pPr>
            <a:endParaRPr lang="en-US" sz="2800" dirty="0" smtClean="0"/>
          </a:p>
        </p:txBody>
      </p:sp>
      <p:pic>
        <p:nvPicPr>
          <p:cNvPr id="5122" name="Picture 2" descr="C:\Users\lisa.larotonda\AppData\Local\Microsoft\Windows\Temporary Internet Files\Content.IE5\6LOENUGE\MC900039005[1].wmf"/>
          <p:cNvPicPr>
            <a:picLocks noChangeAspect="1" noChangeArrowheads="1"/>
          </p:cNvPicPr>
          <p:nvPr/>
        </p:nvPicPr>
        <p:blipFill>
          <a:blip r:embed="rId2"/>
          <a:srcRect/>
          <a:stretch>
            <a:fillRect/>
          </a:stretch>
        </p:blipFill>
        <p:spPr bwMode="auto">
          <a:xfrm>
            <a:off x="3421029" y="1032007"/>
            <a:ext cx="1836115" cy="923026"/>
          </a:xfrm>
          <a:prstGeom prst="rect">
            <a:avLst/>
          </a:prstGeom>
          <a:noFill/>
        </p:spPr>
      </p:pic>
    </p:spTree>
    <p:extLst>
      <p:ext uri="{BB962C8B-B14F-4D97-AF65-F5344CB8AC3E}">
        <p14:creationId xmlns:p14="http://schemas.microsoft.com/office/powerpoint/2010/main" val="26132168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82040" y="2148840"/>
            <a:ext cx="184731" cy="369332"/>
          </a:xfrm>
          <a:prstGeom prst="rect">
            <a:avLst/>
          </a:prstGeom>
          <a:noFill/>
        </p:spPr>
        <p:txBody>
          <a:bodyPr wrap="none" rtlCol="0">
            <a:spAutoFit/>
          </a:bodyPr>
          <a:lstStyle/>
          <a:p>
            <a:endParaRPr lang="en-US" dirty="0"/>
          </a:p>
        </p:txBody>
      </p:sp>
      <p:sp>
        <p:nvSpPr>
          <p:cNvPr id="11" name="Title 3"/>
          <p:cNvSpPr txBox="1">
            <a:spLocks/>
          </p:cNvSpPr>
          <p:nvPr/>
        </p:nvSpPr>
        <p:spPr>
          <a:xfrm>
            <a:off x="457200" y="167958"/>
            <a:ext cx="8229600" cy="1143000"/>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b="1" dirty="0" smtClean="0">
                <a:latin typeface="+mj-lt"/>
                <a:ea typeface="+mj-ea"/>
                <a:cs typeface="+mj-cs"/>
              </a:rPr>
              <a:t>Implementation</a:t>
            </a:r>
            <a:endParaRPr kumimoji="0" lang="en-US" sz="4400" b="1" i="0" u="none" strike="noStrike" kern="1200" cap="none" spc="0" normalizeH="0" baseline="0" noProof="0" dirty="0">
              <a:ln>
                <a:noFill/>
              </a:ln>
              <a:effectLst/>
              <a:uLnTx/>
              <a:uFillTx/>
              <a:latin typeface="+mj-lt"/>
              <a:ea typeface="+mj-ea"/>
              <a:cs typeface="+mj-cs"/>
            </a:endParaRPr>
          </a:p>
        </p:txBody>
      </p:sp>
      <p:sp>
        <p:nvSpPr>
          <p:cNvPr id="12" name="Content Placeholder 4"/>
          <p:cNvSpPr txBox="1">
            <a:spLocks/>
          </p:cNvSpPr>
          <p:nvPr/>
        </p:nvSpPr>
        <p:spPr>
          <a:xfrm>
            <a:off x="457200" y="1493520"/>
            <a:ext cx="8229600" cy="4525963"/>
          </a:xfrm>
          <a:prstGeom prst="rect">
            <a:avLst/>
          </a:prstGeom>
        </p:spPr>
        <p:txBody>
          <a:bodyPr/>
          <a:lstStyle/>
          <a:p>
            <a:pPr marL="342900" marR="0" lvl="0" indent="-342900" defTabSz="4572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Communication of educational programming for the gifted and high ability learners among all school staff.</a:t>
            </a:r>
          </a:p>
          <a:p>
            <a:pPr marL="342900" marR="0" lvl="0" indent="-342900" defTabSz="4572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Consultation for the planning, implementation and monitoring of student learning.</a:t>
            </a:r>
          </a:p>
          <a:p>
            <a:pPr marL="342900" marR="0" lvl="0" indent="-342900" defTabSz="4572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Team problem-solving for the differentiation of education for individual gifted learners.</a:t>
            </a:r>
          </a:p>
          <a:p>
            <a:pPr marL="342900" marR="0" lvl="0" indent="-342900" defTabSz="4572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Collaborative teaching of gifted and high ability learners.</a:t>
            </a:r>
          </a:p>
        </p:txBody>
      </p:sp>
    </p:spTree>
    <p:extLst>
      <p:ext uri="{BB962C8B-B14F-4D97-AF65-F5344CB8AC3E}">
        <p14:creationId xmlns:p14="http://schemas.microsoft.com/office/powerpoint/2010/main" val="26132168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82040" y="2148840"/>
            <a:ext cx="184731" cy="369332"/>
          </a:xfrm>
          <a:prstGeom prst="rect">
            <a:avLst/>
          </a:prstGeom>
          <a:noFill/>
        </p:spPr>
        <p:txBody>
          <a:bodyPr wrap="none" rtlCol="0">
            <a:spAutoFit/>
          </a:bodyPr>
          <a:lstStyle/>
          <a:p>
            <a:endParaRPr lang="en-US" dirty="0"/>
          </a:p>
        </p:txBody>
      </p:sp>
      <p:sp>
        <p:nvSpPr>
          <p:cNvPr id="11" name="Title 3"/>
          <p:cNvSpPr txBox="1">
            <a:spLocks/>
          </p:cNvSpPr>
          <p:nvPr/>
        </p:nvSpPr>
        <p:spPr>
          <a:xfrm>
            <a:off x="457200" y="167958"/>
            <a:ext cx="8229600" cy="1143000"/>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effectLst/>
                <a:uLnTx/>
                <a:uFillTx/>
                <a:latin typeface="+mj-lt"/>
                <a:ea typeface="+mj-ea"/>
                <a:cs typeface="+mj-cs"/>
              </a:rPr>
              <a:t>Cooperative</a:t>
            </a:r>
            <a:r>
              <a:rPr kumimoji="0" lang="en-US" sz="4400" b="1" i="0" u="none" strike="noStrike" kern="1200" cap="none" spc="0" normalizeH="0" noProof="0" dirty="0" smtClean="0">
                <a:ln>
                  <a:noFill/>
                </a:ln>
                <a:effectLst/>
                <a:uLnTx/>
                <a:uFillTx/>
                <a:latin typeface="+mj-lt"/>
                <a:ea typeface="+mj-ea"/>
                <a:cs typeface="+mj-cs"/>
              </a:rPr>
              <a:t> Teaching</a:t>
            </a:r>
            <a:endParaRPr kumimoji="0" lang="en-US" sz="4400" b="1" i="0" u="none" strike="noStrike" kern="1200" cap="none" spc="0" normalizeH="0" baseline="0" noProof="0" dirty="0">
              <a:ln>
                <a:noFill/>
              </a:ln>
              <a:effectLst/>
              <a:uLnTx/>
              <a:uFillTx/>
              <a:latin typeface="+mj-lt"/>
              <a:ea typeface="+mj-ea"/>
              <a:cs typeface="+mj-cs"/>
            </a:endParaRPr>
          </a:p>
        </p:txBody>
      </p:sp>
      <p:sp>
        <p:nvSpPr>
          <p:cNvPr id="12" name="Content Placeholder 4"/>
          <p:cNvSpPr txBox="1">
            <a:spLocks/>
          </p:cNvSpPr>
          <p:nvPr/>
        </p:nvSpPr>
        <p:spPr>
          <a:xfrm>
            <a:off x="457200" y="1493520"/>
            <a:ext cx="8229600" cy="4525963"/>
          </a:xfrm>
          <a:prstGeom prst="rect">
            <a:avLst/>
          </a:prstGeom>
        </p:spPr>
        <p:txBody>
          <a:bodyPr/>
          <a:lstStyle/>
          <a:p>
            <a:pPr marL="342900" marR="0" lvl="0" indent="-342900" defTabSz="457200" rtl="0" eaLnBrk="1" fontAlgn="auto" latinLnBrk="0" hangingPunct="1">
              <a:lnSpc>
                <a:spcPct val="100000"/>
              </a:lnSpc>
              <a:spcBef>
                <a:spcPct val="20000"/>
              </a:spcBef>
              <a:spcAft>
                <a:spcPts val="0"/>
              </a:spcAft>
              <a:buClrTx/>
              <a:buSzTx/>
              <a:tabLst/>
              <a:defRPr/>
            </a:pPr>
            <a:r>
              <a:rPr lang="en-US" sz="2800" dirty="0" smtClean="0"/>
              <a:t>Team Teaching involves the shared development of curricula or monitoring of student progress.</a:t>
            </a:r>
          </a:p>
          <a:p>
            <a:pPr marL="342900" marR="0" lvl="0" indent="-342900" defTabSz="457200" rtl="0" eaLnBrk="1" fontAlgn="auto" latinLnBrk="0" hangingPunct="1">
              <a:lnSpc>
                <a:spcPct val="100000"/>
              </a:lnSpc>
              <a:spcBef>
                <a:spcPct val="20000"/>
              </a:spcBef>
              <a:spcAft>
                <a:spcPts val="0"/>
              </a:spcAft>
              <a:buClrTx/>
              <a:buSzTx/>
              <a:tabLst/>
              <a:defRPr/>
            </a:pPr>
            <a:r>
              <a:rPr lang="en-US" sz="2800" dirty="0" smtClean="0"/>
              <a:t>Types of team teaching include:</a:t>
            </a:r>
          </a:p>
          <a:p>
            <a:pPr marL="342900" marR="0" lvl="0" indent="-342900" defTabSz="4572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Sharing – equal responsibility for the instruction of shared students among instructors.</a:t>
            </a:r>
          </a:p>
          <a:p>
            <a:pPr marL="342900" marR="0" lvl="0" indent="-342900" defTabSz="4572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Shadowing – Introduction of the TD Catalyst teacher in general education classrooms.</a:t>
            </a:r>
          </a:p>
          <a:p>
            <a:pPr marL="342900" marR="0" lvl="0" indent="-342900" defTabSz="4572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Combined or successive teaching – implementation of successive lessons by the TD Catalyst teacher and classroom teachers. </a:t>
            </a:r>
          </a:p>
        </p:txBody>
      </p:sp>
    </p:spTree>
    <p:extLst>
      <p:ext uri="{BB962C8B-B14F-4D97-AF65-F5344CB8AC3E}">
        <p14:creationId xmlns:p14="http://schemas.microsoft.com/office/powerpoint/2010/main" val="26132168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82040" y="2148840"/>
            <a:ext cx="184731" cy="369332"/>
          </a:xfrm>
          <a:prstGeom prst="rect">
            <a:avLst/>
          </a:prstGeom>
          <a:noFill/>
        </p:spPr>
        <p:txBody>
          <a:bodyPr wrap="none" rtlCol="0">
            <a:spAutoFit/>
          </a:bodyPr>
          <a:lstStyle/>
          <a:p>
            <a:endParaRPr lang="en-US" dirty="0"/>
          </a:p>
        </p:txBody>
      </p:sp>
      <p:sp>
        <p:nvSpPr>
          <p:cNvPr id="11" name="Title 3"/>
          <p:cNvSpPr txBox="1">
            <a:spLocks/>
          </p:cNvSpPr>
          <p:nvPr/>
        </p:nvSpPr>
        <p:spPr>
          <a:xfrm>
            <a:off x="457200" y="167958"/>
            <a:ext cx="8229600" cy="5698004"/>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effectLst/>
                <a:uLnTx/>
                <a:uFillTx/>
                <a:latin typeface="+mj-lt"/>
                <a:ea typeface="+mj-ea"/>
                <a:cs typeface="+mj-cs"/>
              </a:rPr>
              <a:t>Cooperative</a:t>
            </a:r>
            <a:r>
              <a:rPr kumimoji="0" lang="en-US" sz="4400" b="1" i="0" u="none" strike="noStrike" kern="1200" cap="none" spc="0" normalizeH="0" noProof="0" dirty="0" smtClean="0">
                <a:ln>
                  <a:noFill/>
                </a:ln>
                <a:effectLst/>
                <a:uLnTx/>
                <a:uFillTx/>
                <a:latin typeface="+mj-lt"/>
                <a:ea typeface="+mj-ea"/>
                <a:cs typeface="+mj-cs"/>
              </a:rPr>
              <a:t> Teaching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effectLst/>
                <a:uLnTx/>
                <a:uFillTx/>
                <a:latin typeface="+mj-lt"/>
                <a:ea typeface="+mj-ea"/>
                <a:cs typeface="+mj-cs"/>
              </a:rPr>
              <a:t>(Continued)</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noProof="0" dirty="0" smtClean="0">
              <a:ln>
                <a:noFill/>
              </a:ln>
              <a:effectLst/>
              <a:uLnTx/>
              <a:uFillTx/>
              <a:latin typeface="+mj-lt"/>
              <a:ea typeface="+mj-ea"/>
              <a:cs typeface="+mj-cs"/>
            </a:endParaRPr>
          </a:p>
          <a:p>
            <a:pPr marL="0" marR="0" lvl="0" indent="0" defTabSz="457200" rtl="0" eaLnBrk="1" fontAlgn="auto" latinLnBrk="0" hangingPunct="1">
              <a:lnSpc>
                <a:spcPct val="100000"/>
              </a:lnSpc>
              <a:spcBef>
                <a:spcPct val="0"/>
              </a:spcBef>
              <a:spcAft>
                <a:spcPts val="0"/>
              </a:spcAft>
              <a:buClrTx/>
              <a:buSzTx/>
              <a:tabLst/>
              <a:defRPr/>
            </a:pPr>
            <a:r>
              <a:rPr lang="en-US" sz="3200" baseline="0" dirty="0" smtClean="0">
                <a:latin typeface="+mj-lt"/>
                <a:ea typeface="+mj-ea"/>
                <a:cs typeface="+mj-cs"/>
              </a:rPr>
              <a:t>Complimentary Teaching involves the separate but integrated teaching of</a:t>
            </a:r>
            <a:r>
              <a:rPr lang="en-US" sz="3200" dirty="0" smtClean="0">
                <a:latin typeface="+mj-lt"/>
                <a:ea typeface="+mj-ea"/>
                <a:cs typeface="+mj-cs"/>
              </a:rPr>
              <a:t> classroom teachers and the TD Catalyst teacher.</a:t>
            </a:r>
          </a:p>
          <a:p>
            <a:pPr marL="0" marR="0" lvl="0" indent="0" defTabSz="457200" rtl="0" eaLnBrk="1" fontAlgn="auto" latinLnBrk="0" hangingPunct="1">
              <a:lnSpc>
                <a:spcPct val="100000"/>
              </a:lnSpc>
              <a:spcBef>
                <a:spcPct val="0"/>
              </a:spcBef>
              <a:spcAft>
                <a:spcPts val="0"/>
              </a:spcAft>
              <a:buClrTx/>
              <a:buSzTx/>
              <a:tabLst/>
              <a:defRPr/>
            </a:pPr>
            <a:endParaRPr lang="en-US" sz="3200" dirty="0" smtClean="0">
              <a:latin typeface="+mj-lt"/>
              <a:ea typeface="+mj-ea"/>
              <a:cs typeface="+mj-cs"/>
            </a:endParaRPr>
          </a:p>
          <a:p>
            <a:pPr lvl="1">
              <a:spcBef>
                <a:spcPct val="0"/>
              </a:spcBef>
              <a:defRPr/>
            </a:pPr>
            <a:r>
              <a:rPr lang="en-US" sz="3200" dirty="0" smtClean="0">
                <a:latin typeface="+mj-lt"/>
                <a:ea typeface="+mj-ea"/>
                <a:cs typeface="+mj-cs"/>
              </a:rPr>
              <a:t>Example:  TD Catalyst teacher provides instruction on problem solving strategies that is applied in the general education classroom.</a:t>
            </a:r>
          </a:p>
        </p:txBody>
      </p:sp>
      <p:sp>
        <p:nvSpPr>
          <p:cNvPr id="12" name="Content Placeholder 4"/>
          <p:cNvSpPr txBox="1">
            <a:spLocks/>
          </p:cNvSpPr>
          <p:nvPr/>
        </p:nvSpPr>
        <p:spPr>
          <a:xfrm>
            <a:off x="457200" y="1493520"/>
            <a:ext cx="8229600" cy="4525963"/>
          </a:xfrm>
          <a:prstGeom prst="rect">
            <a:avLst/>
          </a:prstGeom>
        </p:spPr>
        <p:txBody>
          <a:bodyPr/>
          <a:lstStyle/>
          <a:p>
            <a:pPr marL="342900" marR="0" lvl="0" indent="-342900" defTabSz="457200" rtl="0" eaLnBrk="1" fontAlgn="auto" latinLnBrk="0" hangingPunct="1">
              <a:lnSpc>
                <a:spcPct val="100000"/>
              </a:lnSpc>
              <a:spcBef>
                <a:spcPct val="20000"/>
              </a:spcBef>
              <a:spcAft>
                <a:spcPts val="0"/>
              </a:spcAft>
              <a:buClrTx/>
              <a:buSzTx/>
              <a:buFont typeface="Arial" pitchFamily="34" charset="0"/>
              <a:buChar char="•"/>
              <a:tabLst/>
              <a:defRPr/>
            </a:pPr>
            <a:endParaRPr lang="en-US" sz="2800" dirty="0" smtClean="0"/>
          </a:p>
        </p:txBody>
      </p:sp>
    </p:spTree>
    <p:extLst>
      <p:ext uri="{BB962C8B-B14F-4D97-AF65-F5344CB8AC3E}">
        <p14:creationId xmlns:p14="http://schemas.microsoft.com/office/powerpoint/2010/main" val="26132168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82040" y="2148840"/>
            <a:ext cx="184731" cy="369332"/>
          </a:xfrm>
          <a:prstGeom prst="rect">
            <a:avLst/>
          </a:prstGeom>
          <a:noFill/>
        </p:spPr>
        <p:txBody>
          <a:bodyPr wrap="none" rtlCol="0">
            <a:spAutoFit/>
          </a:bodyPr>
          <a:lstStyle/>
          <a:p>
            <a:endParaRPr lang="en-US" dirty="0"/>
          </a:p>
        </p:txBody>
      </p:sp>
      <p:sp>
        <p:nvSpPr>
          <p:cNvPr id="11" name="Title 3"/>
          <p:cNvSpPr txBox="1">
            <a:spLocks/>
          </p:cNvSpPr>
          <p:nvPr/>
        </p:nvSpPr>
        <p:spPr>
          <a:xfrm>
            <a:off x="457200" y="167958"/>
            <a:ext cx="8229600" cy="5698004"/>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effectLst/>
                <a:uLnTx/>
                <a:uFillTx/>
                <a:latin typeface="+mj-lt"/>
                <a:ea typeface="+mj-ea"/>
                <a:cs typeface="+mj-cs"/>
              </a:rPr>
              <a:t>Cooperative</a:t>
            </a:r>
            <a:r>
              <a:rPr kumimoji="0" lang="en-US" sz="4400" b="1" i="0" u="none" strike="noStrike" kern="1200" cap="none" spc="0" normalizeH="0" noProof="0" dirty="0" smtClean="0">
                <a:ln>
                  <a:noFill/>
                </a:ln>
                <a:effectLst/>
                <a:uLnTx/>
                <a:uFillTx/>
                <a:latin typeface="+mj-lt"/>
                <a:ea typeface="+mj-ea"/>
                <a:cs typeface="+mj-cs"/>
              </a:rPr>
              <a:t> Teaching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effectLst/>
                <a:uLnTx/>
                <a:uFillTx/>
                <a:latin typeface="+mj-lt"/>
                <a:ea typeface="+mj-ea"/>
                <a:cs typeface="+mj-cs"/>
              </a:rPr>
              <a:t>(Continued)</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noProof="0" dirty="0" smtClean="0">
              <a:ln>
                <a:noFill/>
              </a:ln>
              <a:effectLst/>
              <a:uLnTx/>
              <a:uFillTx/>
              <a:latin typeface="+mj-lt"/>
              <a:ea typeface="+mj-ea"/>
              <a:cs typeface="+mj-cs"/>
            </a:endParaRPr>
          </a:p>
          <a:p>
            <a:pPr marL="0" marR="0" lvl="0" indent="0" defTabSz="457200" rtl="0" eaLnBrk="1" fontAlgn="auto" latinLnBrk="0" hangingPunct="1">
              <a:lnSpc>
                <a:spcPct val="100000"/>
              </a:lnSpc>
              <a:spcBef>
                <a:spcPct val="0"/>
              </a:spcBef>
              <a:spcAft>
                <a:spcPts val="0"/>
              </a:spcAft>
              <a:buClrTx/>
              <a:buSzTx/>
              <a:tabLst/>
              <a:defRPr/>
            </a:pPr>
            <a:r>
              <a:rPr kumimoji="0" lang="en-US" sz="3200" b="0" i="0" u="none" strike="noStrike" kern="1200" cap="none" spc="0" normalizeH="0" baseline="0" noProof="0" dirty="0" smtClean="0">
                <a:ln>
                  <a:noFill/>
                </a:ln>
                <a:effectLst/>
                <a:uLnTx/>
                <a:uFillTx/>
                <a:latin typeface="+mj-lt"/>
                <a:ea typeface="+mj-ea"/>
                <a:cs typeface="+mj-cs"/>
              </a:rPr>
              <a:t>Demonstration</a:t>
            </a:r>
            <a:r>
              <a:rPr kumimoji="0" lang="en-US" sz="3200" b="0" i="0" u="none" strike="noStrike" kern="1200" cap="none" spc="0" normalizeH="0" noProof="0" dirty="0" smtClean="0">
                <a:ln>
                  <a:noFill/>
                </a:ln>
                <a:effectLst/>
                <a:uLnTx/>
                <a:uFillTx/>
                <a:latin typeface="+mj-lt"/>
                <a:ea typeface="+mj-ea"/>
                <a:cs typeface="+mj-cs"/>
              </a:rPr>
              <a:t> Teaching involves the presentation of student lessons demonstrative of differentiated education for gifted and high ability learners in the general education classroom.</a:t>
            </a:r>
          </a:p>
          <a:p>
            <a:pPr lvl="1">
              <a:spcBef>
                <a:spcPct val="0"/>
              </a:spcBef>
              <a:buFont typeface="Arial" pitchFamily="34" charset="0"/>
              <a:buChar char="•"/>
              <a:defRPr/>
            </a:pPr>
            <a:r>
              <a:rPr lang="en-US" sz="3200" baseline="0" dirty="0" smtClean="0">
                <a:latin typeface="+mj-lt"/>
                <a:ea typeface="+mj-ea"/>
                <a:cs typeface="+mj-cs"/>
              </a:rPr>
              <a:t>  Paideia</a:t>
            </a:r>
            <a:r>
              <a:rPr lang="en-US" sz="3200" dirty="0" smtClean="0">
                <a:latin typeface="+mj-lt"/>
                <a:ea typeface="+mj-ea"/>
                <a:cs typeface="+mj-cs"/>
              </a:rPr>
              <a:t> Seminar </a:t>
            </a:r>
          </a:p>
          <a:p>
            <a:pPr lvl="1">
              <a:spcBef>
                <a:spcPct val="0"/>
              </a:spcBef>
              <a:buFont typeface="Arial" pitchFamily="34" charset="0"/>
              <a:buChar char="•"/>
              <a:defRPr/>
            </a:pPr>
            <a:r>
              <a:rPr kumimoji="0" lang="en-US" sz="3200" b="0" i="0" u="none" strike="noStrike" kern="1200" cap="none" spc="0" normalizeH="0" baseline="0" noProof="0" dirty="0" smtClean="0">
                <a:ln>
                  <a:noFill/>
                </a:ln>
                <a:effectLst/>
                <a:uLnTx/>
                <a:uFillTx/>
                <a:latin typeface="+mj-lt"/>
                <a:ea typeface="+mj-ea"/>
                <a:cs typeface="+mj-cs"/>
              </a:rPr>
              <a:t>  Taba</a:t>
            </a:r>
            <a:r>
              <a:rPr kumimoji="0" lang="en-US" sz="3200" b="0" i="0" u="none" strike="noStrike" kern="1200" cap="none" spc="0" normalizeH="0" noProof="0" dirty="0" smtClean="0">
                <a:ln>
                  <a:noFill/>
                </a:ln>
                <a:effectLst/>
                <a:uLnTx/>
                <a:uFillTx/>
                <a:latin typeface="+mj-lt"/>
                <a:ea typeface="+mj-ea"/>
                <a:cs typeface="+mj-cs"/>
              </a:rPr>
              <a:t> Lesson</a:t>
            </a:r>
          </a:p>
          <a:p>
            <a:pPr lvl="1">
              <a:spcBef>
                <a:spcPct val="0"/>
              </a:spcBef>
              <a:buFont typeface="Arial" pitchFamily="34" charset="0"/>
              <a:buChar char="•"/>
              <a:defRPr/>
            </a:pPr>
            <a:r>
              <a:rPr lang="en-US" sz="3200" baseline="0" dirty="0" smtClean="0">
                <a:latin typeface="+mj-lt"/>
                <a:ea typeface="+mj-ea"/>
                <a:cs typeface="+mj-cs"/>
              </a:rPr>
              <a:t>  William</a:t>
            </a:r>
            <a:r>
              <a:rPr lang="en-US" sz="3200" dirty="0" smtClean="0">
                <a:latin typeface="+mj-lt"/>
                <a:ea typeface="+mj-ea"/>
                <a:cs typeface="+mj-cs"/>
              </a:rPr>
              <a:t> &amp; Mary Lessons</a:t>
            </a:r>
            <a:endParaRPr kumimoji="0" lang="en-US" sz="3200" b="0" i="0" u="none" strike="noStrike" kern="1200" cap="none" spc="0" normalizeH="0" baseline="0" noProof="0" dirty="0">
              <a:ln>
                <a:noFill/>
              </a:ln>
              <a:effectLst/>
              <a:uLnTx/>
              <a:uFillTx/>
              <a:latin typeface="+mj-lt"/>
              <a:ea typeface="+mj-ea"/>
              <a:cs typeface="+mj-cs"/>
            </a:endParaRPr>
          </a:p>
        </p:txBody>
      </p:sp>
      <p:sp>
        <p:nvSpPr>
          <p:cNvPr id="12" name="Content Placeholder 4"/>
          <p:cNvSpPr txBox="1">
            <a:spLocks/>
          </p:cNvSpPr>
          <p:nvPr/>
        </p:nvSpPr>
        <p:spPr>
          <a:xfrm>
            <a:off x="457200" y="1493520"/>
            <a:ext cx="8229600" cy="4525963"/>
          </a:xfrm>
          <a:prstGeom prst="rect">
            <a:avLst/>
          </a:prstGeom>
        </p:spPr>
        <p:txBody>
          <a:bodyPr/>
          <a:lstStyle/>
          <a:p>
            <a:pPr marL="342900" marR="0" lvl="0" indent="-342900" defTabSz="457200" rtl="0" eaLnBrk="1" fontAlgn="auto" latinLnBrk="0" hangingPunct="1">
              <a:lnSpc>
                <a:spcPct val="100000"/>
              </a:lnSpc>
              <a:spcBef>
                <a:spcPct val="20000"/>
              </a:spcBef>
              <a:spcAft>
                <a:spcPts val="0"/>
              </a:spcAft>
              <a:buClrTx/>
              <a:buSzTx/>
              <a:buFont typeface="Arial" pitchFamily="34" charset="0"/>
              <a:buChar char="•"/>
              <a:tabLst/>
              <a:defRPr/>
            </a:pPr>
            <a:endParaRPr lang="en-US" sz="2800" dirty="0" smtClean="0"/>
          </a:p>
        </p:txBody>
      </p:sp>
    </p:spTree>
    <p:extLst>
      <p:ext uri="{BB962C8B-B14F-4D97-AF65-F5344CB8AC3E}">
        <p14:creationId xmlns:p14="http://schemas.microsoft.com/office/powerpoint/2010/main" val="26132168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82040" y="2148840"/>
            <a:ext cx="184731" cy="369332"/>
          </a:xfrm>
          <a:prstGeom prst="rect">
            <a:avLst/>
          </a:prstGeom>
          <a:noFill/>
        </p:spPr>
        <p:txBody>
          <a:bodyPr wrap="none" rtlCol="0">
            <a:spAutoFit/>
          </a:bodyPr>
          <a:lstStyle/>
          <a:p>
            <a:endParaRPr lang="en-US" dirty="0"/>
          </a:p>
        </p:txBody>
      </p:sp>
      <p:sp>
        <p:nvSpPr>
          <p:cNvPr id="11" name="Title 3"/>
          <p:cNvSpPr txBox="1">
            <a:spLocks/>
          </p:cNvSpPr>
          <p:nvPr/>
        </p:nvSpPr>
        <p:spPr>
          <a:xfrm>
            <a:off x="457200" y="167957"/>
            <a:ext cx="8229600" cy="6172457"/>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effectLst/>
                <a:uLnTx/>
                <a:uFillTx/>
                <a:latin typeface="+mj-lt"/>
                <a:ea typeface="+mj-ea"/>
                <a:cs typeface="+mj-cs"/>
              </a:rPr>
              <a:t>Cooperative</a:t>
            </a:r>
            <a:r>
              <a:rPr kumimoji="0" lang="en-US" sz="4400" b="1" i="0" u="none" strike="noStrike" kern="1200" cap="none" spc="0" normalizeH="0" noProof="0" dirty="0" smtClean="0">
                <a:ln>
                  <a:noFill/>
                </a:ln>
                <a:effectLst/>
                <a:uLnTx/>
                <a:uFillTx/>
                <a:latin typeface="+mj-lt"/>
                <a:ea typeface="+mj-ea"/>
                <a:cs typeface="+mj-cs"/>
              </a:rPr>
              <a:t> Teaching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noProof="0" dirty="0" smtClean="0">
                <a:ln>
                  <a:noFill/>
                </a:ln>
                <a:effectLst/>
                <a:uLnTx/>
                <a:uFillTx/>
                <a:latin typeface="+mj-lt"/>
                <a:ea typeface="+mj-ea"/>
                <a:cs typeface="+mj-cs"/>
              </a:rPr>
              <a:t>(Continued)</a:t>
            </a:r>
            <a:endParaRPr lang="en-US" sz="2800" dirty="0" smtClean="0">
              <a:latin typeface="+mj-lt"/>
              <a:ea typeface="+mj-ea"/>
              <a:cs typeface="+mj-cs"/>
            </a:endParaRPr>
          </a:p>
          <a:p>
            <a:pPr marL="0" marR="0" lvl="0" indent="0"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noProof="0" dirty="0" smtClean="0">
                <a:ln>
                  <a:noFill/>
                </a:ln>
                <a:effectLst/>
                <a:uLnTx/>
                <a:uFillTx/>
                <a:latin typeface="+mj-lt"/>
                <a:ea typeface="+mj-ea"/>
                <a:cs typeface="+mj-cs"/>
              </a:rPr>
              <a:t>Supportive Learning Activities utilizes the classroom teacher to teach the content and the TD Catalyst teacher designs advanced, sophisticated student activities that support the content. </a:t>
            </a:r>
          </a:p>
          <a:p>
            <a:pPr>
              <a:spcBef>
                <a:spcPct val="0"/>
              </a:spcBef>
              <a:buFont typeface="Arial" pitchFamily="34" charset="0"/>
              <a:buChar char="•"/>
              <a:defRPr/>
            </a:pPr>
            <a:r>
              <a:rPr lang="en-US" sz="2800" dirty="0" smtClean="0">
                <a:latin typeface="+mj-lt"/>
                <a:ea typeface="+mj-ea"/>
                <a:cs typeface="+mj-cs"/>
              </a:rPr>
              <a:t> Parallel teaching involves dividing the class into </a:t>
            </a:r>
          </a:p>
          <a:p>
            <a:pPr>
              <a:spcBef>
                <a:spcPct val="0"/>
              </a:spcBef>
              <a:defRPr/>
            </a:pPr>
            <a:r>
              <a:rPr lang="en-US" sz="2800" dirty="0" smtClean="0">
                <a:latin typeface="+mj-lt"/>
                <a:ea typeface="+mj-ea"/>
                <a:cs typeface="+mj-cs"/>
              </a:rPr>
              <a:t>  groups and delivering instruction that addresses the </a:t>
            </a:r>
          </a:p>
          <a:p>
            <a:pPr>
              <a:spcBef>
                <a:spcPct val="0"/>
              </a:spcBef>
              <a:defRPr/>
            </a:pPr>
            <a:r>
              <a:rPr lang="en-US" sz="2800" dirty="0" smtClean="0">
                <a:latin typeface="+mj-lt"/>
                <a:ea typeface="+mj-ea"/>
                <a:cs typeface="+mj-cs"/>
              </a:rPr>
              <a:t>  unique learning needs of each group.  </a:t>
            </a:r>
          </a:p>
          <a:p>
            <a:pPr>
              <a:spcBef>
                <a:spcPct val="0"/>
              </a:spcBef>
              <a:buFont typeface="Arial" pitchFamily="34" charset="0"/>
              <a:buChar char="•"/>
              <a:defRPr/>
            </a:pPr>
            <a:r>
              <a:rPr kumimoji="0" lang="en-US" sz="2800" b="0" i="0" u="none" strike="noStrike" kern="1200" cap="none" spc="0" normalizeH="0" noProof="0" dirty="0" smtClean="0">
                <a:ln>
                  <a:noFill/>
                </a:ln>
                <a:effectLst/>
                <a:uLnTx/>
                <a:uFillTx/>
                <a:latin typeface="+mj-lt"/>
                <a:ea typeface="+mj-ea"/>
                <a:cs typeface="+mj-cs"/>
              </a:rPr>
              <a:t> Station Teaching </a:t>
            </a:r>
            <a:r>
              <a:rPr lang="en-US" sz="2800" dirty="0" smtClean="0">
                <a:latin typeface="+mj-lt"/>
                <a:ea typeface="+mj-ea"/>
                <a:cs typeface="+mj-cs"/>
              </a:rPr>
              <a:t>requires the TD Catalyst teacher and</a:t>
            </a:r>
          </a:p>
          <a:p>
            <a:pPr>
              <a:spcBef>
                <a:spcPct val="0"/>
              </a:spcBef>
              <a:defRPr/>
            </a:pPr>
            <a:r>
              <a:rPr lang="en-US" sz="2800" dirty="0" smtClean="0">
                <a:latin typeface="+mj-lt"/>
                <a:ea typeface="+mj-ea"/>
                <a:cs typeface="+mj-cs"/>
              </a:rPr>
              <a:t>   classroom teachers develop stations for student </a:t>
            </a:r>
          </a:p>
          <a:p>
            <a:pPr>
              <a:spcBef>
                <a:spcPct val="0"/>
              </a:spcBef>
              <a:defRPr/>
            </a:pPr>
            <a:r>
              <a:rPr lang="en-US" sz="2800" dirty="0" smtClean="0">
                <a:latin typeface="+mj-lt"/>
                <a:ea typeface="+mj-ea"/>
                <a:cs typeface="+mj-cs"/>
              </a:rPr>
              <a:t>   learning that contain differentiated educational </a:t>
            </a:r>
          </a:p>
          <a:p>
            <a:pPr>
              <a:spcBef>
                <a:spcPct val="0"/>
              </a:spcBef>
              <a:defRPr/>
            </a:pPr>
            <a:r>
              <a:rPr lang="en-US" sz="2800" dirty="0" smtClean="0">
                <a:latin typeface="+mj-lt"/>
                <a:ea typeface="+mj-ea"/>
                <a:cs typeface="+mj-cs"/>
              </a:rPr>
              <a:t>   opportunities.</a:t>
            </a:r>
            <a:endParaRPr kumimoji="0" lang="en-US" sz="2800" b="0" i="0" u="none" strike="noStrike" kern="1200" cap="none" spc="0" normalizeH="0" noProof="0" dirty="0" smtClean="0">
              <a:ln>
                <a:noFill/>
              </a:ln>
              <a:effectLst/>
              <a:uLnTx/>
              <a:uFillTx/>
              <a:latin typeface="+mj-lt"/>
              <a:ea typeface="+mj-ea"/>
              <a:cs typeface="+mj-cs"/>
            </a:endParaRPr>
          </a:p>
        </p:txBody>
      </p:sp>
      <p:sp>
        <p:nvSpPr>
          <p:cNvPr id="12" name="Content Placeholder 4"/>
          <p:cNvSpPr txBox="1">
            <a:spLocks/>
          </p:cNvSpPr>
          <p:nvPr/>
        </p:nvSpPr>
        <p:spPr>
          <a:xfrm>
            <a:off x="457200" y="1493520"/>
            <a:ext cx="8229600" cy="4525963"/>
          </a:xfrm>
          <a:prstGeom prst="rect">
            <a:avLst/>
          </a:prstGeom>
        </p:spPr>
        <p:txBody>
          <a:bodyPr/>
          <a:lstStyle/>
          <a:p>
            <a:pPr marL="342900" marR="0" lvl="0" indent="-342900" defTabSz="457200" rtl="0" eaLnBrk="1" fontAlgn="auto" latinLnBrk="0" hangingPunct="1">
              <a:lnSpc>
                <a:spcPct val="100000"/>
              </a:lnSpc>
              <a:spcBef>
                <a:spcPct val="20000"/>
              </a:spcBef>
              <a:spcAft>
                <a:spcPts val="0"/>
              </a:spcAft>
              <a:buClrTx/>
              <a:buSzTx/>
              <a:buFont typeface="Arial" pitchFamily="34" charset="0"/>
              <a:buChar char="•"/>
              <a:tabLst/>
              <a:defRPr/>
            </a:pPr>
            <a:endParaRPr lang="en-US" sz="2800" dirty="0" smtClean="0"/>
          </a:p>
        </p:txBody>
      </p:sp>
    </p:spTree>
    <p:extLst>
      <p:ext uri="{BB962C8B-B14F-4D97-AF65-F5344CB8AC3E}">
        <p14:creationId xmlns:p14="http://schemas.microsoft.com/office/powerpoint/2010/main" val="26132168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33047"/>
            <a:ext cx="9144000" cy="3539430"/>
          </a:xfrm>
          <a:prstGeom prst="rect">
            <a:avLst/>
          </a:prstGeom>
          <a:noFill/>
        </p:spPr>
        <p:txBody>
          <a:bodyPr wrap="square" rtlCol="0">
            <a:spAutoFit/>
          </a:bodyPr>
          <a:lstStyle/>
          <a:p>
            <a:pPr algn="ctr"/>
            <a:r>
              <a:rPr lang="en-US" sz="3200" b="1" dirty="0" smtClean="0"/>
              <a:t>PRESENTED BY:</a:t>
            </a:r>
          </a:p>
          <a:p>
            <a:pPr algn="ctr"/>
            <a:endParaRPr lang="en-US" sz="3200" b="1" dirty="0" smtClean="0"/>
          </a:p>
          <a:p>
            <a:pPr algn="ctr"/>
            <a:r>
              <a:rPr lang="en-US" sz="3200" b="1" dirty="0" smtClean="0">
                <a:latin typeface="Avenir Light"/>
                <a:cs typeface="Avenir Light"/>
              </a:rPr>
              <a:t>SONYA MCMANNEN</a:t>
            </a:r>
          </a:p>
          <a:p>
            <a:pPr algn="ctr"/>
            <a:r>
              <a:rPr lang="en-US" sz="3200" b="1" dirty="0" smtClean="0">
                <a:latin typeface="Avenir Light"/>
                <a:cs typeface="Avenir Light"/>
              </a:rPr>
              <a:t>(MRS. MACK)     </a:t>
            </a:r>
          </a:p>
          <a:p>
            <a:pPr algn="ctr"/>
            <a:r>
              <a:rPr lang="en-US" sz="3200" b="1" dirty="0" smtClean="0">
                <a:latin typeface="Avenir Light"/>
                <a:cs typeface="Avenir Light"/>
              </a:rPr>
              <a:t>TALENT DEVELOPMENT TEACHER</a:t>
            </a:r>
          </a:p>
          <a:p>
            <a:pPr algn="ctr"/>
            <a:r>
              <a:rPr lang="en-US" sz="3200" b="1" dirty="0" smtClean="0">
                <a:latin typeface="Avenir Light"/>
                <a:cs typeface="Avenir Light"/>
              </a:rPr>
              <a:t>LAWRENCE ORR AND OAKHURST STEAM ACADEMY  </a:t>
            </a:r>
            <a:endParaRPr lang="en-US" sz="3200" b="1" dirty="0">
              <a:latin typeface="Avenir Light"/>
              <a:cs typeface="Avenir Light"/>
            </a:endParaRPr>
          </a:p>
        </p:txBody>
      </p:sp>
    </p:spTree>
    <p:extLst>
      <p:ext uri="{BB962C8B-B14F-4D97-AF65-F5344CB8AC3E}">
        <p14:creationId xmlns:p14="http://schemas.microsoft.com/office/powerpoint/2010/main" val="2260541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82040" y="2148840"/>
            <a:ext cx="184731" cy="369332"/>
          </a:xfrm>
          <a:prstGeom prst="rect">
            <a:avLst/>
          </a:prstGeom>
          <a:noFill/>
        </p:spPr>
        <p:txBody>
          <a:bodyPr wrap="none" rtlCol="0">
            <a:spAutoFit/>
          </a:bodyPr>
          <a:lstStyle/>
          <a:p>
            <a:endParaRPr lang="en-US" dirty="0"/>
          </a:p>
        </p:txBody>
      </p:sp>
      <p:sp>
        <p:nvSpPr>
          <p:cNvPr id="11" name="Title 3"/>
          <p:cNvSpPr txBox="1">
            <a:spLocks/>
          </p:cNvSpPr>
          <p:nvPr/>
        </p:nvSpPr>
        <p:spPr>
          <a:xfrm>
            <a:off x="457200" y="167958"/>
            <a:ext cx="8229600" cy="5698004"/>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5400" b="1" dirty="0" smtClean="0">
                <a:latin typeface="+mj-lt"/>
                <a:ea typeface="+mj-ea"/>
                <a:cs typeface="+mj-cs"/>
              </a:rPr>
              <a:t>Impact at the School Level</a:t>
            </a:r>
          </a:p>
          <a:p>
            <a:pPr lvl="0" algn="ctr">
              <a:spcBef>
                <a:spcPct val="0"/>
              </a:spcBef>
              <a:defRPr/>
            </a:pPr>
            <a:r>
              <a:rPr lang="en-US" sz="2400" dirty="0" smtClean="0">
                <a:latin typeface="+mj-lt"/>
                <a:ea typeface="+mj-ea"/>
                <a:cs typeface="+mj-cs"/>
                <a:hlinkClick r:id="rId2"/>
              </a:rPr>
              <a:t>http://www.gifted.uconn.edu/nrcgt/gubbwest.html</a:t>
            </a:r>
            <a:endParaRPr lang="en-US" sz="2400" dirty="0" smtClean="0">
              <a:latin typeface="+mj-lt"/>
              <a:ea typeface="+mj-ea"/>
              <a:cs typeface="+mj-cs"/>
            </a:endParaRPr>
          </a:p>
          <a:p>
            <a:pPr lvl="0" algn="ctr">
              <a:spcBef>
                <a:spcPct val="0"/>
              </a:spcBef>
              <a:defRPr/>
            </a:pPr>
            <a:endParaRPr lang="en-US" sz="2400" dirty="0" smtClean="0">
              <a:latin typeface="+mj-lt"/>
              <a:ea typeface="+mj-ea"/>
              <a:cs typeface="+mj-cs"/>
            </a:endParaRPr>
          </a:p>
          <a:p>
            <a:pPr lvl="0" algn="ctr">
              <a:spcBef>
                <a:spcPct val="0"/>
              </a:spcBef>
              <a:defRPr/>
            </a:pPr>
            <a:endParaRPr lang="en-US" sz="2400" dirty="0" smtClean="0">
              <a:latin typeface="+mj-lt"/>
              <a:ea typeface="+mj-ea"/>
              <a:cs typeface="+mj-cs"/>
            </a:endParaRPr>
          </a:p>
          <a:p>
            <a:pPr lvl="0" algn="ctr">
              <a:spcBef>
                <a:spcPct val="0"/>
              </a:spcBef>
              <a:defRPr/>
            </a:pPr>
            <a:r>
              <a:rPr lang="en-US" sz="4000" dirty="0" smtClean="0">
                <a:latin typeface="+mj-lt"/>
                <a:ea typeface="+mj-ea"/>
                <a:cs typeface="+mj-cs"/>
              </a:rPr>
              <a:t>Implementing a Professional Development Model Using Gifted Education Strategies With All Students</a:t>
            </a:r>
          </a:p>
          <a:p>
            <a:pPr lvl="0" algn="ctr">
              <a:spcBef>
                <a:spcPct val="0"/>
              </a:spcBef>
              <a:defRPr/>
            </a:pPr>
            <a:r>
              <a:rPr lang="en-US" sz="4000" dirty="0" smtClean="0">
                <a:latin typeface="+mj-lt"/>
                <a:ea typeface="+mj-ea"/>
                <a:cs typeface="+mj-cs"/>
              </a:rPr>
              <a:t>Handout </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noProof="0" dirty="0" smtClean="0">
              <a:ln>
                <a:noFill/>
              </a:ln>
              <a:effectLst/>
              <a:uLnTx/>
              <a:uFillTx/>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noProof="0" dirty="0" smtClean="0">
              <a:ln>
                <a:noFill/>
              </a:ln>
              <a:effectLst/>
              <a:uLnTx/>
              <a:uFillTx/>
              <a:latin typeface="+mj-lt"/>
              <a:ea typeface="+mj-ea"/>
              <a:cs typeface="+mj-cs"/>
            </a:endParaRPr>
          </a:p>
        </p:txBody>
      </p:sp>
      <p:sp>
        <p:nvSpPr>
          <p:cNvPr id="12" name="Content Placeholder 4"/>
          <p:cNvSpPr txBox="1">
            <a:spLocks/>
          </p:cNvSpPr>
          <p:nvPr/>
        </p:nvSpPr>
        <p:spPr>
          <a:xfrm>
            <a:off x="457200" y="1493520"/>
            <a:ext cx="8229600" cy="4525963"/>
          </a:xfrm>
          <a:prstGeom prst="rect">
            <a:avLst/>
          </a:prstGeom>
        </p:spPr>
        <p:txBody>
          <a:bodyPr/>
          <a:lstStyle/>
          <a:p>
            <a:pPr marL="342900" marR="0" lvl="0" indent="-342900" defTabSz="457200" rtl="0" eaLnBrk="1" fontAlgn="auto" latinLnBrk="0" hangingPunct="1">
              <a:lnSpc>
                <a:spcPct val="100000"/>
              </a:lnSpc>
              <a:spcBef>
                <a:spcPct val="20000"/>
              </a:spcBef>
              <a:spcAft>
                <a:spcPts val="0"/>
              </a:spcAft>
              <a:buClrTx/>
              <a:buSzTx/>
              <a:buFont typeface="Arial" pitchFamily="34" charset="0"/>
              <a:buChar char="•"/>
              <a:tabLst/>
              <a:defRPr/>
            </a:pPr>
            <a:endParaRPr lang="en-US" sz="2800" dirty="0" smtClean="0"/>
          </a:p>
        </p:txBody>
      </p:sp>
    </p:spTree>
    <p:extLst>
      <p:ext uri="{BB962C8B-B14F-4D97-AF65-F5344CB8AC3E}">
        <p14:creationId xmlns:p14="http://schemas.microsoft.com/office/powerpoint/2010/main" val="261321683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82040" y="2148840"/>
            <a:ext cx="184731" cy="369332"/>
          </a:xfrm>
          <a:prstGeom prst="rect">
            <a:avLst/>
          </a:prstGeom>
          <a:noFill/>
        </p:spPr>
        <p:txBody>
          <a:bodyPr wrap="none" rtlCol="0">
            <a:spAutoFit/>
          </a:bodyPr>
          <a:lstStyle/>
          <a:p>
            <a:endParaRPr lang="en-US" dirty="0"/>
          </a:p>
        </p:txBody>
      </p:sp>
      <p:sp>
        <p:nvSpPr>
          <p:cNvPr id="11" name="Title 3"/>
          <p:cNvSpPr txBox="1">
            <a:spLocks/>
          </p:cNvSpPr>
          <p:nvPr/>
        </p:nvSpPr>
        <p:spPr>
          <a:xfrm>
            <a:off x="457200" y="167958"/>
            <a:ext cx="8229600" cy="5698004"/>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000" b="1" dirty="0" smtClean="0">
                <a:latin typeface="+mj-lt"/>
                <a:ea typeface="+mj-ea"/>
                <a:cs typeface="+mj-cs"/>
              </a:rPr>
              <a:t>Visualizing</a:t>
            </a:r>
            <a:r>
              <a:rPr kumimoji="0" lang="en-US" sz="4000" b="1" i="0" u="none" strike="noStrike" kern="1200" cap="none" spc="0" normalizeH="0" noProof="0" dirty="0" smtClean="0">
                <a:ln>
                  <a:noFill/>
                </a:ln>
                <a:effectLst/>
                <a:uLnTx/>
                <a:uFillTx/>
                <a:latin typeface="+mj-lt"/>
                <a:ea typeface="+mj-ea"/>
                <a:cs typeface="+mj-cs"/>
              </a:rPr>
              <a:t> the Catalyst Model</a:t>
            </a:r>
          </a:p>
          <a:p>
            <a:pPr marL="0" marR="0" lvl="0" indent="0" algn="ctr" defTabSz="457200" rtl="0" eaLnBrk="1" fontAlgn="auto" latinLnBrk="0" hangingPunct="1">
              <a:lnSpc>
                <a:spcPct val="100000"/>
              </a:lnSpc>
              <a:spcBef>
                <a:spcPct val="0"/>
              </a:spcBef>
              <a:spcAft>
                <a:spcPts val="0"/>
              </a:spcAft>
              <a:buClrTx/>
              <a:buSzTx/>
              <a:buFontTx/>
              <a:buNone/>
              <a:tabLst/>
              <a:defRPr/>
            </a:pPr>
            <a:endParaRPr lang="en-US" sz="4000" dirty="0" smtClean="0">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noProof="0" dirty="0" smtClean="0">
              <a:ln>
                <a:noFill/>
              </a:ln>
              <a:effectLst/>
              <a:uLnTx/>
              <a:uFillTx/>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lang="en-US" sz="4000" dirty="0" smtClean="0">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noProof="0" dirty="0" smtClean="0">
              <a:ln>
                <a:noFill/>
              </a:ln>
              <a:effectLst/>
              <a:uLnTx/>
              <a:uFillTx/>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lang="en-US" sz="4000" dirty="0" smtClean="0">
              <a:latin typeface="+mj-lt"/>
              <a:ea typeface="+mj-ea"/>
              <a:cs typeface="+mj-cs"/>
            </a:endParaRPr>
          </a:p>
          <a:p>
            <a:pPr marL="0" marR="0" lvl="0" indent="0"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noProof="0" dirty="0" smtClean="0">
                <a:ln>
                  <a:noFill/>
                </a:ln>
                <a:effectLst/>
                <a:uLnTx/>
                <a:uFillTx/>
                <a:latin typeface="+mj-lt"/>
                <a:ea typeface="+mj-ea"/>
                <a:cs typeface="+mj-cs"/>
              </a:rPr>
              <a:t>What questions do you have about the Catalyst Model?</a:t>
            </a:r>
          </a:p>
          <a:p>
            <a:pPr marL="0" marR="0" lvl="0" indent="0" algn="ctr" defTabSz="457200" rtl="0" eaLnBrk="1" fontAlgn="auto" latinLnBrk="0" hangingPunct="1">
              <a:lnSpc>
                <a:spcPct val="100000"/>
              </a:lnSpc>
              <a:spcBef>
                <a:spcPct val="0"/>
              </a:spcBef>
              <a:spcAft>
                <a:spcPts val="0"/>
              </a:spcAft>
              <a:buClrTx/>
              <a:buSzTx/>
              <a:buFontTx/>
              <a:buNone/>
              <a:tabLst/>
              <a:defRPr/>
            </a:pPr>
            <a:endParaRPr lang="en-US" sz="2800" dirty="0" smtClean="0">
              <a:latin typeface="+mj-lt"/>
              <a:ea typeface="+mj-ea"/>
              <a:cs typeface="+mj-cs"/>
            </a:endParaRPr>
          </a:p>
          <a:p>
            <a:pPr marL="0" marR="0" lvl="0" indent="0"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noProof="0" dirty="0" smtClean="0">
                <a:ln>
                  <a:noFill/>
                </a:ln>
                <a:effectLst/>
                <a:uLnTx/>
                <a:uFillTx/>
                <a:latin typeface="+mj-lt"/>
                <a:ea typeface="+mj-ea"/>
                <a:cs typeface="+mj-cs"/>
              </a:rPr>
              <a:t>Share with a partner how you plan to implement components of the Catalyst Model in your building?</a:t>
            </a:r>
          </a:p>
          <a:p>
            <a:pPr marL="0" marR="0" lvl="0" indent="0" algn="ctr" defTabSz="457200" rtl="0" eaLnBrk="1" fontAlgn="auto" latinLnBrk="0" hangingPunct="1">
              <a:lnSpc>
                <a:spcPct val="100000"/>
              </a:lnSpc>
              <a:spcBef>
                <a:spcPct val="0"/>
              </a:spcBef>
              <a:spcAft>
                <a:spcPts val="0"/>
              </a:spcAft>
              <a:buClrTx/>
              <a:buSzTx/>
              <a:buFontTx/>
              <a:buNone/>
              <a:tabLst/>
              <a:defRPr/>
            </a:pPr>
            <a:endParaRPr lang="en-US" sz="4000" baseline="0" dirty="0" smtClean="0">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noProof="0" dirty="0" smtClean="0">
              <a:ln>
                <a:noFill/>
              </a:ln>
              <a:effectLst/>
              <a:uLnTx/>
              <a:uFillTx/>
              <a:latin typeface="+mj-lt"/>
              <a:ea typeface="+mj-ea"/>
              <a:cs typeface="+mj-cs"/>
            </a:endParaRPr>
          </a:p>
        </p:txBody>
      </p:sp>
      <p:sp>
        <p:nvSpPr>
          <p:cNvPr id="12" name="Content Placeholder 4"/>
          <p:cNvSpPr txBox="1">
            <a:spLocks/>
          </p:cNvSpPr>
          <p:nvPr/>
        </p:nvSpPr>
        <p:spPr>
          <a:xfrm>
            <a:off x="457200" y="1493520"/>
            <a:ext cx="8229600" cy="4525963"/>
          </a:xfrm>
          <a:prstGeom prst="rect">
            <a:avLst/>
          </a:prstGeom>
        </p:spPr>
        <p:txBody>
          <a:bodyPr/>
          <a:lstStyle/>
          <a:p>
            <a:pPr marL="342900" marR="0" lvl="0" indent="-342900" defTabSz="457200" rtl="0" eaLnBrk="1" fontAlgn="auto" latinLnBrk="0" hangingPunct="1">
              <a:lnSpc>
                <a:spcPct val="100000"/>
              </a:lnSpc>
              <a:spcBef>
                <a:spcPct val="20000"/>
              </a:spcBef>
              <a:spcAft>
                <a:spcPts val="0"/>
              </a:spcAft>
              <a:buClrTx/>
              <a:buSzTx/>
              <a:buFont typeface="Arial" pitchFamily="34" charset="0"/>
              <a:buChar char="•"/>
              <a:tabLst/>
              <a:defRPr/>
            </a:pPr>
            <a:endParaRPr lang="en-US" sz="2800" dirty="0" smtClean="0"/>
          </a:p>
        </p:txBody>
      </p:sp>
      <p:pic>
        <p:nvPicPr>
          <p:cNvPr id="6146" name="Picture 2" descr="C:\Users\lisa.larotonda\AppData\Local\Microsoft\Windows\Temporary Internet Files\Content.IE5\6LOENUGE\MC900439587[1].png"/>
          <p:cNvPicPr>
            <a:picLocks noChangeAspect="1" noChangeArrowheads="1"/>
          </p:cNvPicPr>
          <p:nvPr/>
        </p:nvPicPr>
        <p:blipFill>
          <a:blip r:embed="rId2"/>
          <a:srcRect/>
          <a:stretch>
            <a:fillRect/>
          </a:stretch>
        </p:blipFill>
        <p:spPr bwMode="auto">
          <a:xfrm>
            <a:off x="2389516" y="837626"/>
            <a:ext cx="4485737" cy="2967486"/>
          </a:xfrm>
          <a:prstGeom prst="rect">
            <a:avLst/>
          </a:prstGeom>
          <a:noFill/>
        </p:spPr>
      </p:pic>
    </p:spTree>
    <p:extLst>
      <p:ext uri="{BB962C8B-B14F-4D97-AF65-F5344CB8AC3E}">
        <p14:creationId xmlns:p14="http://schemas.microsoft.com/office/powerpoint/2010/main" val="26132168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82040" y="2148840"/>
            <a:ext cx="184731" cy="369332"/>
          </a:xfrm>
          <a:prstGeom prst="rect">
            <a:avLst/>
          </a:prstGeom>
          <a:noFill/>
        </p:spPr>
        <p:txBody>
          <a:bodyPr wrap="none" rtlCol="0">
            <a:spAutoFit/>
          </a:bodyPr>
          <a:lstStyle/>
          <a:p>
            <a:endParaRPr lang="en-US" dirty="0"/>
          </a:p>
        </p:txBody>
      </p:sp>
      <p:sp>
        <p:nvSpPr>
          <p:cNvPr id="11" name="Title 3"/>
          <p:cNvSpPr txBox="1">
            <a:spLocks/>
          </p:cNvSpPr>
          <p:nvPr/>
        </p:nvSpPr>
        <p:spPr>
          <a:xfrm>
            <a:off x="457200" y="167958"/>
            <a:ext cx="8229600" cy="1325562"/>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bg1">
                  <a:lumMod val="65000"/>
                </a:schemeClr>
              </a:solidFill>
              <a:effectLst/>
              <a:uLnTx/>
              <a:uFillTx/>
              <a:latin typeface="+mj-lt"/>
              <a:ea typeface="+mj-ea"/>
              <a:cs typeface="+mj-cs"/>
            </a:endParaRPr>
          </a:p>
        </p:txBody>
      </p:sp>
      <p:sp>
        <p:nvSpPr>
          <p:cNvPr id="12" name="Content Placeholder 4"/>
          <p:cNvSpPr txBox="1">
            <a:spLocks/>
          </p:cNvSpPr>
          <p:nvPr/>
        </p:nvSpPr>
        <p:spPr>
          <a:xfrm>
            <a:off x="457200" y="681488"/>
            <a:ext cx="8229600" cy="5337996"/>
          </a:xfrm>
          <a:prstGeom prst="rect">
            <a:avLst/>
          </a:prstGeom>
        </p:spPr>
        <p:txBody>
          <a:bodyPr/>
          <a:lstStyle/>
          <a:p>
            <a:pPr marL="342900" marR="0" lvl="0" indent="-342900" algn="ctr" defTabSz="457200" rtl="0" eaLnBrk="1" fontAlgn="auto" latinLnBrk="0" hangingPunct="1">
              <a:lnSpc>
                <a:spcPct val="100000"/>
              </a:lnSpc>
              <a:spcBef>
                <a:spcPct val="20000"/>
              </a:spcBef>
              <a:spcAft>
                <a:spcPts val="0"/>
              </a:spcAft>
              <a:buClrTx/>
              <a:buSzTx/>
              <a:tabLst/>
              <a:defRPr/>
            </a:pPr>
            <a:r>
              <a:rPr lang="en-US" sz="5400" dirty="0" smtClean="0">
                <a:solidFill>
                  <a:srgbClr val="FF0000"/>
                </a:solidFill>
              </a:rPr>
              <a:t>Gifted education must be </a:t>
            </a:r>
            <a:r>
              <a:rPr lang="en-US" sz="5400" smtClean="0">
                <a:solidFill>
                  <a:srgbClr val="FF0000"/>
                </a:solidFill>
              </a:rPr>
              <a:t>the shared responsibility </a:t>
            </a:r>
            <a:r>
              <a:rPr lang="en-US" sz="5400" dirty="0" smtClean="0">
                <a:solidFill>
                  <a:srgbClr val="FF0000"/>
                </a:solidFill>
              </a:rPr>
              <a:t>of all educators.</a:t>
            </a:r>
          </a:p>
        </p:txBody>
      </p:sp>
      <p:pic>
        <p:nvPicPr>
          <p:cNvPr id="2050" name="Picture 2" descr="C:\Users\lisa.larotonda\AppData\Local\Microsoft\Windows\Temporary Internet Files\Content.IE5\67PEZCNX\MC900292402[1].wmf"/>
          <p:cNvPicPr>
            <a:picLocks noChangeAspect="1" noChangeArrowheads="1"/>
          </p:cNvPicPr>
          <p:nvPr/>
        </p:nvPicPr>
        <p:blipFill>
          <a:blip r:embed="rId2"/>
          <a:srcRect/>
          <a:stretch>
            <a:fillRect/>
          </a:stretch>
        </p:blipFill>
        <p:spPr bwMode="auto">
          <a:xfrm>
            <a:off x="3416518" y="3695962"/>
            <a:ext cx="1827886" cy="1827886"/>
          </a:xfrm>
          <a:prstGeom prst="rect">
            <a:avLst/>
          </a:prstGeom>
          <a:noFill/>
        </p:spPr>
      </p:pic>
    </p:spTree>
    <p:extLst>
      <p:ext uri="{BB962C8B-B14F-4D97-AF65-F5344CB8AC3E}">
        <p14:creationId xmlns:p14="http://schemas.microsoft.com/office/powerpoint/2010/main" val="26132168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82040" y="2148840"/>
            <a:ext cx="184731" cy="369332"/>
          </a:xfrm>
          <a:prstGeom prst="rect">
            <a:avLst/>
          </a:prstGeom>
          <a:noFill/>
        </p:spPr>
        <p:txBody>
          <a:bodyPr wrap="none" rtlCol="0">
            <a:spAutoFit/>
          </a:bodyPr>
          <a:lstStyle/>
          <a:p>
            <a:endParaRPr lang="en-US" dirty="0"/>
          </a:p>
        </p:txBody>
      </p:sp>
      <p:sp>
        <p:nvSpPr>
          <p:cNvPr id="11" name="Title 3"/>
          <p:cNvSpPr txBox="1">
            <a:spLocks/>
          </p:cNvSpPr>
          <p:nvPr/>
        </p:nvSpPr>
        <p:spPr>
          <a:xfrm>
            <a:off x="457200" y="167958"/>
            <a:ext cx="8229600" cy="1325562"/>
          </a:xfrm>
          <a:prstGeom prst="rect">
            <a:avLst/>
          </a:prstGeom>
          <a:ln w="38100">
            <a:solidFill>
              <a:schemeClr val="tx1">
                <a:lumMod val="95000"/>
                <a:lumOff val="5000"/>
              </a:schemeClr>
            </a:solidFill>
          </a:ln>
        </p:spPr>
        <p:txBody>
          <a:bodyPr/>
          <a:lstStyle/>
          <a:p>
            <a:pPr lvl="0" algn="ctr">
              <a:spcBef>
                <a:spcPct val="0"/>
              </a:spcBef>
              <a:defRPr/>
            </a:pPr>
            <a:r>
              <a:rPr lang="en-US" sz="4000" dirty="0" smtClean="0"/>
              <a:t>Talent Development/Advanced Studies/AVID Department Contacts</a:t>
            </a:r>
            <a:endParaRPr kumimoji="0" lang="en-US" sz="4000" b="0" i="0" u="none" strike="noStrike" kern="1200" cap="none" spc="0" normalizeH="0" baseline="0" noProof="0" dirty="0">
              <a:ln>
                <a:noFill/>
              </a:ln>
              <a:effectLst/>
              <a:uLnTx/>
              <a:uFillTx/>
              <a:latin typeface="+mj-lt"/>
              <a:ea typeface="+mj-ea"/>
              <a:cs typeface="+mj-cs"/>
            </a:endParaRPr>
          </a:p>
        </p:txBody>
      </p:sp>
      <p:sp>
        <p:nvSpPr>
          <p:cNvPr id="12" name="Content Placeholder 4"/>
          <p:cNvSpPr txBox="1">
            <a:spLocks/>
          </p:cNvSpPr>
          <p:nvPr/>
        </p:nvSpPr>
        <p:spPr>
          <a:xfrm>
            <a:off x="457200" y="1493520"/>
            <a:ext cx="8229600" cy="4525963"/>
          </a:xfrm>
          <a:prstGeom prst="rect">
            <a:avLst/>
          </a:prstGeom>
        </p:spPr>
        <p:txBody>
          <a:bodyPr/>
          <a:lstStyle/>
          <a:p>
            <a:r>
              <a:rPr lang="en-US" sz="2800" b="1" dirty="0" smtClean="0">
                <a:solidFill>
                  <a:srgbClr val="008000"/>
                </a:solidFill>
                <a:latin typeface="+mj-lt"/>
                <a:ea typeface="Arial Unicode MS" pitchFamily="34" charset="-128"/>
                <a:cs typeface="Arial Unicode MS" pitchFamily="34" charset="-128"/>
              </a:rPr>
              <a:t>Director</a:t>
            </a:r>
            <a:r>
              <a:rPr lang="en-US" sz="2800" dirty="0" smtClean="0">
                <a:solidFill>
                  <a:srgbClr val="008000"/>
                </a:solidFill>
                <a:latin typeface="+mj-lt"/>
                <a:ea typeface="Arial Unicode MS" pitchFamily="34" charset="-128"/>
                <a:cs typeface="Arial Unicode MS" pitchFamily="34" charset="-128"/>
              </a:rPr>
              <a:t> – </a:t>
            </a:r>
            <a:r>
              <a:rPr lang="en-US" sz="2800" b="1" dirty="0" smtClean="0">
                <a:solidFill>
                  <a:srgbClr val="008000"/>
                </a:solidFill>
                <a:latin typeface="+mj-lt"/>
                <a:ea typeface="Arial Unicode MS" pitchFamily="34" charset="-128"/>
                <a:cs typeface="Arial Unicode MS" pitchFamily="34" charset="-128"/>
              </a:rPr>
              <a:t>Kathleen Koch</a:t>
            </a:r>
          </a:p>
          <a:p>
            <a:pPr>
              <a:buNone/>
            </a:pPr>
            <a:r>
              <a:rPr lang="en-US" sz="2800" dirty="0" smtClean="0">
                <a:latin typeface="+mj-lt"/>
                <a:ea typeface="Arial Unicode MS" pitchFamily="34" charset="-128"/>
                <a:cs typeface="Arial Unicode MS" pitchFamily="34" charset="-128"/>
              </a:rPr>
              <a:t>    kathleen.koch@cms.k12.nc.us  (980-343-6174)</a:t>
            </a:r>
          </a:p>
          <a:p>
            <a:r>
              <a:rPr lang="en-US" sz="2800" b="1" dirty="0" smtClean="0">
                <a:solidFill>
                  <a:srgbClr val="0033CC"/>
                </a:solidFill>
                <a:latin typeface="+mj-lt"/>
                <a:ea typeface="Arial Unicode MS" pitchFamily="34" charset="-128"/>
                <a:cs typeface="Arial Unicode MS" pitchFamily="34" charset="-128"/>
              </a:rPr>
              <a:t>Advanced Studies/AVID </a:t>
            </a:r>
            <a:r>
              <a:rPr lang="en-US" sz="2800" dirty="0" smtClean="0">
                <a:solidFill>
                  <a:srgbClr val="0033CC"/>
                </a:solidFill>
                <a:latin typeface="+mj-lt"/>
                <a:ea typeface="Arial Unicode MS" pitchFamily="34" charset="-128"/>
                <a:cs typeface="Arial Unicode MS" pitchFamily="34" charset="-128"/>
              </a:rPr>
              <a:t>– </a:t>
            </a:r>
            <a:r>
              <a:rPr lang="en-US" sz="2800" b="1" dirty="0" smtClean="0">
                <a:solidFill>
                  <a:srgbClr val="0033CC"/>
                </a:solidFill>
                <a:latin typeface="+mj-lt"/>
                <a:ea typeface="Arial Unicode MS" pitchFamily="34" charset="-128"/>
                <a:cs typeface="Arial Unicode MS" pitchFamily="34" charset="-128"/>
              </a:rPr>
              <a:t>Shanda Martin</a:t>
            </a:r>
          </a:p>
          <a:p>
            <a:pPr>
              <a:buNone/>
            </a:pPr>
            <a:r>
              <a:rPr lang="en-US" sz="2800" dirty="0" smtClean="0">
                <a:latin typeface="+mj-lt"/>
                <a:ea typeface="Arial Unicode MS" pitchFamily="34" charset="-128"/>
                <a:cs typeface="Arial Unicode MS" pitchFamily="34" charset="-128"/>
              </a:rPr>
              <a:t>    shanda.ross@cms.k12.nc.us (980-343-2701)</a:t>
            </a:r>
          </a:p>
          <a:p>
            <a:r>
              <a:rPr lang="en-US" sz="2800" b="1" dirty="0" smtClean="0">
                <a:solidFill>
                  <a:srgbClr val="FF0000"/>
                </a:solidFill>
                <a:latin typeface="+mj-lt"/>
                <a:ea typeface="Arial Unicode MS" pitchFamily="34" charset="-128"/>
                <a:cs typeface="Arial Unicode MS" pitchFamily="34" charset="-128"/>
              </a:rPr>
              <a:t>Elementary Specialist</a:t>
            </a:r>
            <a:r>
              <a:rPr lang="en-US" sz="2800" dirty="0" smtClean="0">
                <a:solidFill>
                  <a:srgbClr val="FF0000"/>
                </a:solidFill>
                <a:latin typeface="+mj-lt"/>
                <a:ea typeface="Arial Unicode MS" pitchFamily="34" charset="-128"/>
                <a:cs typeface="Arial Unicode MS" pitchFamily="34" charset="-128"/>
              </a:rPr>
              <a:t> – </a:t>
            </a:r>
            <a:r>
              <a:rPr lang="en-US" sz="2800" b="1" dirty="0" smtClean="0">
                <a:solidFill>
                  <a:srgbClr val="FF0000"/>
                </a:solidFill>
                <a:latin typeface="+mj-lt"/>
                <a:ea typeface="Arial Unicode MS" pitchFamily="34" charset="-128"/>
                <a:cs typeface="Arial Unicode MS" pitchFamily="34" charset="-128"/>
              </a:rPr>
              <a:t>Lisa Larotonda </a:t>
            </a:r>
          </a:p>
          <a:p>
            <a:pPr>
              <a:buNone/>
            </a:pPr>
            <a:r>
              <a:rPr lang="en-US" sz="2800" dirty="0" smtClean="0">
                <a:latin typeface="+mj-lt"/>
                <a:ea typeface="Arial Unicode MS" pitchFamily="34" charset="-128"/>
                <a:cs typeface="Arial Unicode MS" pitchFamily="34" charset="-128"/>
              </a:rPr>
              <a:t>    lisa.larotonda@cms.k12.nc.us (980-343-6165)</a:t>
            </a:r>
          </a:p>
          <a:p>
            <a:r>
              <a:rPr lang="en-US" sz="2800" b="1" dirty="0" smtClean="0">
                <a:solidFill>
                  <a:srgbClr val="FF6600"/>
                </a:solidFill>
                <a:latin typeface="+mj-lt"/>
                <a:ea typeface="Arial Unicode MS" pitchFamily="34" charset="-128"/>
                <a:cs typeface="Arial Unicode MS" pitchFamily="34" charset="-128"/>
              </a:rPr>
              <a:t>Compliance/Testing</a:t>
            </a:r>
            <a:r>
              <a:rPr lang="en-US" sz="2800" dirty="0" smtClean="0">
                <a:solidFill>
                  <a:srgbClr val="FF6600"/>
                </a:solidFill>
                <a:latin typeface="+mj-lt"/>
                <a:ea typeface="Arial Unicode MS" pitchFamily="34" charset="-128"/>
                <a:cs typeface="Arial Unicode MS" pitchFamily="34" charset="-128"/>
              </a:rPr>
              <a:t> – </a:t>
            </a:r>
            <a:r>
              <a:rPr lang="en-US" sz="2800" b="1" dirty="0" smtClean="0">
                <a:solidFill>
                  <a:srgbClr val="FF6600"/>
                </a:solidFill>
                <a:latin typeface="+mj-lt"/>
                <a:ea typeface="Arial Unicode MS" pitchFamily="34" charset="-128"/>
                <a:cs typeface="Arial Unicode MS" pitchFamily="34" charset="-128"/>
              </a:rPr>
              <a:t>Sheena Miracle</a:t>
            </a:r>
          </a:p>
          <a:p>
            <a:pPr>
              <a:buNone/>
            </a:pPr>
            <a:r>
              <a:rPr lang="en-US" sz="2800" dirty="0" smtClean="0">
                <a:latin typeface="+mj-lt"/>
                <a:ea typeface="Arial Unicode MS" pitchFamily="34" charset="-128"/>
                <a:cs typeface="Arial Unicode MS" pitchFamily="34" charset="-128"/>
              </a:rPr>
              <a:t>    sheenal.miracle@cms.k12.nc.us (980-343-2700)</a:t>
            </a:r>
          </a:p>
          <a:p>
            <a:r>
              <a:rPr lang="en-US" sz="2800" b="1" dirty="0" smtClean="0">
                <a:solidFill>
                  <a:srgbClr val="7030A0"/>
                </a:solidFill>
                <a:latin typeface="+mj-lt"/>
                <a:ea typeface="Arial Unicode MS" pitchFamily="34" charset="-128"/>
                <a:cs typeface="Arial Unicode MS" pitchFamily="34" charset="-128"/>
              </a:rPr>
              <a:t>Secondary/Horizons (highly gifted) </a:t>
            </a:r>
            <a:r>
              <a:rPr lang="en-US" sz="2800" dirty="0" smtClean="0">
                <a:solidFill>
                  <a:srgbClr val="7030A0"/>
                </a:solidFill>
                <a:latin typeface="+mj-lt"/>
                <a:ea typeface="Arial Unicode MS" pitchFamily="34" charset="-128"/>
                <a:cs typeface="Arial Unicode MS" pitchFamily="34" charset="-128"/>
              </a:rPr>
              <a:t>– </a:t>
            </a:r>
            <a:r>
              <a:rPr lang="en-US" sz="2800" b="1" dirty="0" smtClean="0">
                <a:solidFill>
                  <a:srgbClr val="7030A0"/>
                </a:solidFill>
                <a:latin typeface="+mj-lt"/>
                <a:ea typeface="Arial Unicode MS" pitchFamily="34" charset="-128"/>
                <a:cs typeface="Arial Unicode MS" pitchFamily="34" charset="-128"/>
              </a:rPr>
              <a:t>Trinette Atri </a:t>
            </a:r>
          </a:p>
          <a:p>
            <a:r>
              <a:rPr lang="en-US" sz="2800" b="1" dirty="0" smtClean="0">
                <a:solidFill>
                  <a:srgbClr val="7030A0"/>
                </a:solidFill>
                <a:latin typeface="+mj-lt"/>
                <a:ea typeface="Arial Unicode MS" pitchFamily="34" charset="-128"/>
                <a:cs typeface="Arial Unicode MS" pitchFamily="34" charset="-128"/>
              </a:rPr>
              <a:t>    </a:t>
            </a:r>
            <a:r>
              <a:rPr lang="en-US" sz="2800" dirty="0" smtClean="0">
                <a:latin typeface="+mj-lt"/>
                <a:ea typeface="Arial Unicode MS" pitchFamily="34" charset="-128"/>
                <a:cs typeface="Arial Unicode MS" pitchFamily="34" charset="-128"/>
              </a:rPr>
              <a:t>trinettej.atri@cms.k12.nc.us (980-343-2644</a:t>
            </a:r>
            <a:r>
              <a:rPr lang="en-US" sz="2800" dirty="0" smtClean="0">
                <a:latin typeface="Century Gothic" pitchFamily="34" charset="0"/>
              </a:rPr>
              <a:t>)</a:t>
            </a:r>
          </a:p>
          <a:p>
            <a:pPr>
              <a:buNone/>
            </a:pPr>
            <a:endParaRPr lang="en-US" sz="2800" dirty="0" smtClean="0"/>
          </a:p>
          <a:p>
            <a:pPr marL="342900" marR="0" lvl="0" indent="-342900" defTabSz="457200" rtl="0" eaLnBrk="1" fontAlgn="auto" latinLnBrk="0" hangingPunct="1">
              <a:lnSpc>
                <a:spcPct val="100000"/>
              </a:lnSpc>
              <a:spcBef>
                <a:spcPct val="20000"/>
              </a:spcBef>
              <a:spcAft>
                <a:spcPts val="0"/>
              </a:spcAft>
              <a:buClrTx/>
              <a:buSzTx/>
              <a:tabLst/>
              <a:defRPr/>
            </a:pPr>
            <a:endParaRPr lang="en-US" sz="2800" dirty="0" smtClean="0">
              <a:solidFill>
                <a:srgbClr val="C00000"/>
              </a:solidFill>
            </a:endParaRPr>
          </a:p>
        </p:txBody>
      </p:sp>
    </p:spTree>
    <p:extLst>
      <p:ext uri="{BB962C8B-B14F-4D97-AF65-F5344CB8AC3E}">
        <p14:creationId xmlns:p14="http://schemas.microsoft.com/office/powerpoint/2010/main" val="26132168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82040" y="2148840"/>
            <a:ext cx="184731" cy="369332"/>
          </a:xfrm>
          <a:prstGeom prst="rect">
            <a:avLst/>
          </a:prstGeom>
          <a:noFill/>
        </p:spPr>
        <p:txBody>
          <a:bodyPr wrap="none" rtlCol="0">
            <a:spAutoFit/>
          </a:bodyPr>
          <a:lstStyle/>
          <a:p>
            <a:endParaRPr lang="en-US" dirty="0"/>
          </a:p>
        </p:txBody>
      </p:sp>
      <p:sp>
        <p:nvSpPr>
          <p:cNvPr id="11" name="Title 3"/>
          <p:cNvSpPr txBox="1">
            <a:spLocks/>
          </p:cNvSpPr>
          <p:nvPr/>
        </p:nvSpPr>
        <p:spPr>
          <a:xfrm>
            <a:off x="457200" y="167958"/>
            <a:ext cx="8229600" cy="1143000"/>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b="1" dirty="0" smtClean="0">
                <a:latin typeface="+mj-lt"/>
                <a:ea typeface="+mj-ea"/>
                <a:cs typeface="+mj-cs"/>
              </a:rPr>
              <a:t>Overview</a:t>
            </a:r>
            <a:endParaRPr kumimoji="0" lang="en-US" sz="4400" b="1" i="0" u="none" strike="noStrike" kern="1200" cap="none" spc="0" normalizeH="0" baseline="0" noProof="0" dirty="0">
              <a:ln>
                <a:noFill/>
              </a:ln>
              <a:effectLst/>
              <a:uLnTx/>
              <a:uFillTx/>
              <a:latin typeface="+mj-lt"/>
              <a:ea typeface="+mj-ea"/>
              <a:cs typeface="+mj-cs"/>
            </a:endParaRPr>
          </a:p>
        </p:txBody>
      </p:sp>
      <p:sp>
        <p:nvSpPr>
          <p:cNvPr id="12" name="Content Placeholder 4"/>
          <p:cNvSpPr txBox="1">
            <a:spLocks/>
          </p:cNvSpPr>
          <p:nvPr/>
        </p:nvSpPr>
        <p:spPr>
          <a:xfrm>
            <a:off x="457200" y="1493520"/>
            <a:ext cx="8229600" cy="4525963"/>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The Catalyst Model is based upon the work of Dr. Mary S. Landrum:  </a:t>
            </a:r>
            <a:r>
              <a:rPr lang="en-US" sz="3200" i="1" dirty="0" smtClean="0"/>
              <a:t>Consultation in Gifted Education</a:t>
            </a:r>
            <a:r>
              <a:rPr lang="en-US" sz="3200" dirty="0" smtClean="0"/>
              <a:t>; </a:t>
            </a:r>
            <a:r>
              <a:rPr lang="en-US" sz="3200" i="1" dirty="0" smtClean="0"/>
              <a:t>Creative Learning Press, Inc. (2002)</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effectLst/>
                <a:uLnTx/>
                <a:uFillTx/>
                <a:latin typeface="+mn-lt"/>
                <a:ea typeface="+mn-ea"/>
                <a:cs typeface="+mn-cs"/>
              </a:rPr>
              <a:t>Purpose:</a:t>
            </a:r>
            <a:r>
              <a:rPr kumimoji="0" lang="en-US" sz="3200" b="0" i="0" u="none" strike="noStrike" kern="1200" cap="none" spc="0" normalizeH="0" noProof="0" dirty="0" smtClean="0">
                <a:ln>
                  <a:noFill/>
                </a:ln>
                <a:effectLst/>
                <a:uLnTx/>
                <a:uFillTx/>
                <a:latin typeface="+mn-lt"/>
                <a:ea typeface="+mn-ea"/>
                <a:cs typeface="+mn-cs"/>
              </a:rPr>
              <a:t>  Allow the classroom teacher and the Talent Development Catalyst teacher to share  responsibility for the education of the gifted and high ability learner and provide appropriate learning experiences in heterogeneous classrooms.</a:t>
            </a:r>
            <a:endParaRPr kumimoji="0" lang="en-US" sz="3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6132168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82040" y="2148840"/>
            <a:ext cx="184731" cy="369332"/>
          </a:xfrm>
          <a:prstGeom prst="rect">
            <a:avLst/>
          </a:prstGeom>
          <a:noFill/>
        </p:spPr>
        <p:txBody>
          <a:bodyPr wrap="none" rtlCol="0">
            <a:spAutoFit/>
          </a:bodyPr>
          <a:lstStyle/>
          <a:p>
            <a:endParaRPr lang="en-US" dirty="0"/>
          </a:p>
        </p:txBody>
      </p:sp>
      <p:sp>
        <p:nvSpPr>
          <p:cNvPr id="11" name="Title 3"/>
          <p:cNvSpPr txBox="1">
            <a:spLocks/>
          </p:cNvSpPr>
          <p:nvPr/>
        </p:nvSpPr>
        <p:spPr>
          <a:xfrm>
            <a:off x="457200" y="167958"/>
            <a:ext cx="8229600" cy="1325562"/>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effectLst/>
              <a:uLnTx/>
              <a:uFillTx/>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lang="en-US" sz="4400" dirty="0" smtClean="0">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smtClean="0">
                <a:ln>
                  <a:noFill/>
                </a:ln>
                <a:effectLst/>
                <a:uLnTx/>
                <a:uFillTx/>
                <a:latin typeface="+mj-lt"/>
                <a:ea typeface="+mj-ea"/>
                <a:cs typeface="+mj-cs"/>
              </a:rPr>
              <a:t>Definition</a:t>
            </a:r>
            <a:r>
              <a:rPr kumimoji="0" lang="en-US" sz="6600" b="0" i="0" u="none" strike="noStrike" kern="1200" cap="none" spc="0" normalizeH="0" noProof="0" dirty="0" smtClean="0">
                <a:ln>
                  <a:noFill/>
                </a:ln>
                <a:effectLst/>
                <a:uLnTx/>
                <a:uFillTx/>
                <a:latin typeface="+mj-lt"/>
                <a:ea typeface="+mj-ea"/>
                <a:cs typeface="+mj-cs"/>
              </a:rPr>
              <a:t> of Catalyst </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6600" baseline="0" dirty="0" smtClean="0">
                <a:latin typeface="+mj-lt"/>
                <a:ea typeface="+mj-ea"/>
                <a:cs typeface="+mj-cs"/>
              </a:rPr>
              <a:t>Handout</a:t>
            </a:r>
            <a:endParaRPr kumimoji="0" lang="en-US" sz="6600" b="0" i="0" u="none" strike="noStrike" kern="1200" cap="none" spc="0" normalizeH="0" baseline="0" noProof="0" dirty="0">
              <a:ln>
                <a:noFill/>
              </a:ln>
              <a:effectLst/>
              <a:uLnTx/>
              <a:uFillTx/>
              <a:latin typeface="+mj-lt"/>
              <a:ea typeface="+mj-ea"/>
              <a:cs typeface="+mj-cs"/>
            </a:endParaRPr>
          </a:p>
        </p:txBody>
      </p:sp>
      <p:sp>
        <p:nvSpPr>
          <p:cNvPr id="12" name="Content Placeholder 4"/>
          <p:cNvSpPr txBox="1">
            <a:spLocks/>
          </p:cNvSpPr>
          <p:nvPr/>
        </p:nvSpPr>
        <p:spPr>
          <a:xfrm>
            <a:off x="457200" y="1493520"/>
            <a:ext cx="8229600" cy="4525963"/>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6132168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82040" y="2148840"/>
            <a:ext cx="184731" cy="369332"/>
          </a:xfrm>
          <a:prstGeom prst="rect">
            <a:avLst/>
          </a:prstGeom>
          <a:noFill/>
        </p:spPr>
        <p:txBody>
          <a:bodyPr wrap="none" rtlCol="0">
            <a:spAutoFit/>
          </a:bodyPr>
          <a:lstStyle/>
          <a:p>
            <a:endParaRPr lang="en-US" dirty="0"/>
          </a:p>
        </p:txBody>
      </p:sp>
      <p:sp>
        <p:nvSpPr>
          <p:cNvPr id="11" name="Title 3"/>
          <p:cNvSpPr txBox="1">
            <a:spLocks/>
          </p:cNvSpPr>
          <p:nvPr/>
        </p:nvSpPr>
        <p:spPr>
          <a:xfrm>
            <a:off x="457200" y="167958"/>
            <a:ext cx="8229600" cy="1143000"/>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b="1" dirty="0" smtClean="0">
                <a:latin typeface="+mj-lt"/>
                <a:ea typeface="+mj-ea"/>
                <a:cs typeface="+mj-cs"/>
              </a:rPr>
              <a:t>Key Components</a:t>
            </a:r>
            <a:endParaRPr kumimoji="0" lang="en-US" sz="4400" b="1" i="0" u="none" strike="noStrike" kern="1200" cap="none" spc="0" normalizeH="0" baseline="0" noProof="0" dirty="0">
              <a:ln>
                <a:noFill/>
              </a:ln>
              <a:effectLst/>
              <a:uLnTx/>
              <a:uFillTx/>
              <a:latin typeface="+mj-lt"/>
              <a:ea typeface="+mj-ea"/>
              <a:cs typeface="+mj-cs"/>
            </a:endParaRPr>
          </a:p>
        </p:txBody>
      </p:sp>
      <p:sp>
        <p:nvSpPr>
          <p:cNvPr id="5" name="Content Placeholder 4"/>
          <p:cNvSpPr txBox="1">
            <a:spLocks/>
          </p:cNvSpPr>
          <p:nvPr/>
        </p:nvSpPr>
        <p:spPr>
          <a:xfrm>
            <a:off x="243840" y="1326198"/>
            <a:ext cx="5820530" cy="4525963"/>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effectLst/>
                <a:uLnTx/>
                <a:uFillTx/>
                <a:latin typeface="+mn-lt"/>
                <a:ea typeface="+mn-ea"/>
                <a:cs typeface="+mn-cs"/>
              </a:rPr>
              <a:t>Collaboration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Consultation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effectLst/>
                <a:uLnTx/>
                <a:uFillTx/>
                <a:latin typeface="+mn-lt"/>
                <a:ea typeface="+mn-ea"/>
                <a:cs typeface="+mn-cs"/>
              </a:rPr>
              <a:t>Indirect</a:t>
            </a:r>
            <a:r>
              <a:rPr kumimoji="0" lang="en-US" sz="3200" b="0" i="0" u="none" strike="noStrike" kern="1200" cap="none" spc="0" normalizeH="0" noProof="0" dirty="0" smtClean="0">
                <a:ln>
                  <a:noFill/>
                </a:ln>
                <a:effectLst/>
                <a:uLnTx/>
                <a:uFillTx/>
                <a:latin typeface="+mn-lt"/>
                <a:ea typeface="+mn-ea"/>
                <a:cs typeface="+mn-cs"/>
              </a:rPr>
              <a:t> Services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baseline="0" dirty="0" smtClean="0"/>
              <a:t>Direct</a:t>
            </a:r>
            <a:r>
              <a:rPr lang="en-US" sz="3200" dirty="0" smtClean="0"/>
              <a:t> Services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effectLst/>
                <a:uLnTx/>
                <a:uFillTx/>
                <a:latin typeface="+mn-lt"/>
                <a:ea typeface="+mn-ea"/>
                <a:cs typeface="+mn-cs"/>
              </a:rPr>
              <a:t>Cluster</a:t>
            </a:r>
            <a:r>
              <a:rPr kumimoji="0" lang="en-US" sz="3200" b="0" i="0" u="none" strike="noStrike" kern="1200" cap="none" spc="0" normalizeH="0" noProof="0" dirty="0" smtClean="0">
                <a:ln>
                  <a:noFill/>
                </a:ln>
                <a:effectLst/>
                <a:uLnTx/>
                <a:uFillTx/>
                <a:latin typeface="+mn-lt"/>
                <a:ea typeface="+mn-ea"/>
                <a:cs typeface="+mn-cs"/>
              </a:rPr>
              <a:t> Grouping</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baseline="0" dirty="0" smtClean="0"/>
              <a:t>Instructional</a:t>
            </a:r>
            <a:r>
              <a:rPr lang="en-US" sz="3200" dirty="0" smtClean="0"/>
              <a:t> Resources</a:t>
            </a:r>
            <a:endParaRPr kumimoji="0" lang="en-US" sz="3200" b="0" i="0" u="none" strike="noStrike" kern="1200" cap="none" spc="0" normalizeH="0" baseline="0" noProof="0" dirty="0">
              <a:ln>
                <a:noFill/>
              </a:ln>
              <a:effectLst/>
              <a:uLnTx/>
              <a:uFillTx/>
              <a:latin typeface="+mn-lt"/>
              <a:ea typeface="+mn-ea"/>
              <a:cs typeface="+mn-cs"/>
            </a:endParaRPr>
          </a:p>
        </p:txBody>
      </p:sp>
      <p:sp>
        <p:nvSpPr>
          <p:cNvPr id="6" name="Content Placeholder 4"/>
          <p:cNvSpPr txBox="1">
            <a:spLocks/>
          </p:cNvSpPr>
          <p:nvPr/>
        </p:nvSpPr>
        <p:spPr>
          <a:xfrm>
            <a:off x="4739640" y="1326198"/>
            <a:ext cx="4038600" cy="4525963"/>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1026" name="Picture 2" descr="C:\Users\lisa.larotonda\AppData\Local\Microsoft\Windows\Temporary Internet Files\Content.IE5\6LOENUGE\MC900299723[1].wmf"/>
          <p:cNvPicPr>
            <a:picLocks noChangeAspect="1" noChangeArrowheads="1"/>
          </p:cNvPicPr>
          <p:nvPr/>
        </p:nvPicPr>
        <p:blipFill>
          <a:blip r:embed="rId2"/>
          <a:srcRect/>
          <a:stretch>
            <a:fillRect/>
          </a:stretch>
        </p:blipFill>
        <p:spPr bwMode="auto">
          <a:xfrm>
            <a:off x="4739640" y="1190445"/>
            <a:ext cx="3481334" cy="2770596"/>
          </a:xfrm>
          <a:prstGeom prst="rect">
            <a:avLst/>
          </a:prstGeom>
          <a:noFill/>
        </p:spPr>
      </p:pic>
    </p:spTree>
    <p:extLst>
      <p:ext uri="{BB962C8B-B14F-4D97-AF65-F5344CB8AC3E}">
        <p14:creationId xmlns:p14="http://schemas.microsoft.com/office/powerpoint/2010/main" val="26132168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82040" y="2148840"/>
            <a:ext cx="184731" cy="369332"/>
          </a:xfrm>
          <a:prstGeom prst="rect">
            <a:avLst/>
          </a:prstGeom>
          <a:noFill/>
        </p:spPr>
        <p:txBody>
          <a:bodyPr wrap="none" rtlCol="0">
            <a:spAutoFit/>
          </a:bodyPr>
          <a:lstStyle/>
          <a:p>
            <a:endParaRPr lang="en-US" dirty="0"/>
          </a:p>
        </p:txBody>
      </p:sp>
      <p:sp>
        <p:nvSpPr>
          <p:cNvPr id="11" name="Title 3"/>
          <p:cNvSpPr txBox="1">
            <a:spLocks/>
          </p:cNvSpPr>
          <p:nvPr/>
        </p:nvSpPr>
        <p:spPr>
          <a:xfrm>
            <a:off x="457200" y="167958"/>
            <a:ext cx="8229600" cy="1143000"/>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b="1" noProof="0" dirty="0" smtClean="0">
                <a:latin typeface="+mj-lt"/>
                <a:ea typeface="+mj-ea"/>
                <a:cs typeface="+mj-cs"/>
              </a:rPr>
              <a:t>Collaboration</a:t>
            </a:r>
            <a:endParaRPr kumimoji="0" lang="en-US" sz="4400" b="1" i="0" u="none" strike="noStrike" kern="1200" cap="none" spc="0" normalizeH="0" baseline="0" noProof="0" dirty="0">
              <a:ln>
                <a:noFill/>
              </a:ln>
              <a:effectLst/>
              <a:uLnTx/>
              <a:uFillTx/>
              <a:latin typeface="+mj-lt"/>
              <a:ea typeface="+mj-ea"/>
              <a:cs typeface="+mj-cs"/>
            </a:endParaRPr>
          </a:p>
        </p:txBody>
      </p:sp>
      <p:sp>
        <p:nvSpPr>
          <p:cNvPr id="12" name="Content Placeholder 4"/>
          <p:cNvSpPr txBox="1">
            <a:spLocks/>
          </p:cNvSpPr>
          <p:nvPr/>
        </p:nvSpPr>
        <p:spPr>
          <a:xfrm>
            <a:off x="457200" y="1493520"/>
            <a:ext cx="8229600" cy="4525963"/>
          </a:xfrm>
          <a:prstGeom prst="rect">
            <a:avLst/>
          </a:prstGeom>
        </p:spPr>
        <p:txBody>
          <a:bodyPr/>
          <a:lstStyle/>
          <a:p>
            <a:pPr marL="342900" marR="0" lvl="0" indent="-342900" algn="ctr" defTabSz="457200" rtl="0" eaLnBrk="1" fontAlgn="auto" latinLnBrk="0" hangingPunct="1">
              <a:lnSpc>
                <a:spcPct val="100000"/>
              </a:lnSpc>
              <a:spcBef>
                <a:spcPct val="20000"/>
              </a:spcBef>
              <a:spcAft>
                <a:spcPts val="0"/>
              </a:spcAft>
              <a:buClrTx/>
              <a:buSzTx/>
              <a:tabLst/>
              <a:defRPr/>
            </a:pPr>
            <a:r>
              <a:rPr lang="en-US" sz="3600" dirty="0" smtClean="0"/>
              <a:t>Goals  </a:t>
            </a:r>
          </a:p>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sz="3000" dirty="0" smtClean="0"/>
              <a:t>Differentiate instruction in the general education classroom. </a:t>
            </a:r>
          </a:p>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sz="3000" dirty="0" smtClean="0"/>
              <a:t>Complement and supplement the standard curriculum. </a:t>
            </a:r>
          </a:p>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sz="3000" dirty="0" smtClean="0"/>
              <a:t>Integrate instructional opportunities and resources appropriate for the academic, social and emotional needs of gifted and high ability learners.</a:t>
            </a:r>
          </a:p>
        </p:txBody>
      </p:sp>
    </p:spTree>
    <p:extLst>
      <p:ext uri="{BB962C8B-B14F-4D97-AF65-F5344CB8AC3E}">
        <p14:creationId xmlns:p14="http://schemas.microsoft.com/office/powerpoint/2010/main" val="26132168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82040" y="2148840"/>
            <a:ext cx="184731" cy="369332"/>
          </a:xfrm>
          <a:prstGeom prst="rect">
            <a:avLst/>
          </a:prstGeom>
          <a:noFill/>
        </p:spPr>
        <p:txBody>
          <a:bodyPr wrap="none" rtlCol="0">
            <a:spAutoFit/>
          </a:bodyPr>
          <a:lstStyle/>
          <a:p>
            <a:endParaRPr lang="en-US" dirty="0"/>
          </a:p>
        </p:txBody>
      </p:sp>
      <p:sp>
        <p:nvSpPr>
          <p:cNvPr id="11" name="Title 3"/>
          <p:cNvSpPr txBox="1">
            <a:spLocks/>
          </p:cNvSpPr>
          <p:nvPr/>
        </p:nvSpPr>
        <p:spPr>
          <a:xfrm>
            <a:off x="457200" y="167958"/>
            <a:ext cx="8229600" cy="1143000"/>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b="1" noProof="0" dirty="0" smtClean="0">
                <a:latin typeface="+mj-lt"/>
                <a:ea typeface="+mj-ea"/>
                <a:cs typeface="+mj-cs"/>
              </a:rPr>
              <a:t>Collaboration</a:t>
            </a:r>
            <a:endParaRPr kumimoji="0" lang="en-US" sz="4400" b="1" i="0" u="none" strike="noStrike" kern="1200" cap="none" spc="0" normalizeH="0" baseline="0" noProof="0" dirty="0">
              <a:ln>
                <a:noFill/>
              </a:ln>
              <a:effectLst/>
              <a:uLnTx/>
              <a:uFillTx/>
              <a:latin typeface="+mj-lt"/>
              <a:ea typeface="+mj-ea"/>
              <a:cs typeface="+mj-cs"/>
            </a:endParaRPr>
          </a:p>
        </p:txBody>
      </p:sp>
      <p:sp>
        <p:nvSpPr>
          <p:cNvPr id="12" name="Content Placeholder 4"/>
          <p:cNvSpPr txBox="1">
            <a:spLocks/>
          </p:cNvSpPr>
          <p:nvPr/>
        </p:nvSpPr>
        <p:spPr>
          <a:xfrm>
            <a:off x="457200" y="1493520"/>
            <a:ext cx="8229600" cy="4525963"/>
          </a:xfrm>
          <a:prstGeom prst="rect">
            <a:avLst/>
          </a:prstGeom>
        </p:spPr>
        <p:txBody>
          <a:bodyPr/>
          <a:lstStyle/>
          <a:p>
            <a:pPr marL="342900" marR="0" lvl="0" indent="-342900" algn="ctr" defTabSz="457200" rtl="0" eaLnBrk="1" fontAlgn="auto" latinLnBrk="0" hangingPunct="1">
              <a:lnSpc>
                <a:spcPct val="100000"/>
              </a:lnSpc>
              <a:spcBef>
                <a:spcPct val="20000"/>
              </a:spcBef>
              <a:spcAft>
                <a:spcPts val="0"/>
              </a:spcAft>
              <a:buClrTx/>
              <a:buSzTx/>
              <a:tabLst/>
              <a:defRPr/>
            </a:pPr>
            <a:r>
              <a:rPr lang="en-US" sz="3600" dirty="0" smtClean="0"/>
              <a:t>Collaborators  </a:t>
            </a:r>
          </a:p>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Classroom Teachers</a:t>
            </a:r>
          </a:p>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Talent Development Catalyst Teacher</a:t>
            </a:r>
          </a:p>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Facilitators</a:t>
            </a:r>
          </a:p>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Administrators</a:t>
            </a:r>
          </a:p>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Other staff members who contribute to the progress of gifted and high ability learners.</a:t>
            </a:r>
          </a:p>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endParaRPr lang="en-US" sz="3200" dirty="0" smtClean="0">
              <a:solidFill>
                <a:schemeClr val="bg1">
                  <a:lumMod val="65000"/>
                </a:schemeClr>
              </a:solidFill>
            </a:endParaRPr>
          </a:p>
        </p:txBody>
      </p:sp>
    </p:spTree>
    <p:extLst>
      <p:ext uri="{BB962C8B-B14F-4D97-AF65-F5344CB8AC3E}">
        <p14:creationId xmlns:p14="http://schemas.microsoft.com/office/powerpoint/2010/main" val="26132168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82040" y="2148840"/>
            <a:ext cx="184731" cy="369332"/>
          </a:xfrm>
          <a:prstGeom prst="rect">
            <a:avLst/>
          </a:prstGeom>
          <a:noFill/>
        </p:spPr>
        <p:txBody>
          <a:bodyPr wrap="none" rtlCol="0">
            <a:spAutoFit/>
          </a:bodyPr>
          <a:lstStyle/>
          <a:p>
            <a:endParaRPr lang="en-US" dirty="0"/>
          </a:p>
        </p:txBody>
      </p:sp>
      <p:sp>
        <p:nvSpPr>
          <p:cNvPr id="11" name="Title 3"/>
          <p:cNvSpPr txBox="1">
            <a:spLocks/>
          </p:cNvSpPr>
          <p:nvPr/>
        </p:nvSpPr>
        <p:spPr>
          <a:xfrm>
            <a:off x="457200" y="167958"/>
            <a:ext cx="8229600" cy="1143000"/>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b="1" noProof="0" dirty="0" smtClean="0">
                <a:latin typeface="+mj-lt"/>
                <a:ea typeface="+mj-ea"/>
                <a:cs typeface="+mj-cs"/>
              </a:rPr>
              <a:t>Collaboration</a:t>
            </a:r>
            <a:endParaRPr kumimoji="0" lang="en-US" sz="4400" b="1" i="0" u="none" strike="noStrike" kern="1200" cap="none" spc="0" normalizeH="0" baseline="0" noProof="0" dirty="0">
              <a:ln>
                <a:noFill/>
              </a:ln>
              <a:effectLst/>
              <a:uLnTx/>
              <a:uFillTx/>
              <a:latin typeface="+mj-lt"/>
              <a:ea typeface="+mj-ea"/>
              <a:cs typeface="+mj-cs"/>
            </a:endParaRPr>
          </a:p>
        </p:txBody>
      </p:sp>
      <p:sp>
        <p:nvSpPr>
          <p:cNvPr id="12" name="Content Placeholder 4"/>
          <p:cNvSpPr txBox="1">
            <a:spLocks/>
          </p:cNvSpPr>
          <p:nvPr/>
        </p:nvSpPr>
        <p:spPr>
          <a:xfrm>
            <a:off x="457200" y="1493520"/>
            <a:ext cx="8229600" cy="4525963"/>
          </a:xfrm>
          <a:prstGeom prst="rect">
            <a:avLst/>
          </a:prstGeom>
        </p:spPr>
        <p:txBody>
          <a:bodyPr/>
          <a:lstStyle/>
          <a:p>
            <a:pPr marL="342900" marR="0" lvl="0" indent="-342900" algn="ctr" defTabSz="457200" rtl="0" eaLnBrk="1" fontAlgn="auto" latinLnBrk="0" hangingPunct="1">
              <a:lnSpc>
                <a:spcPct val="100000"/>
              </a:lnSpc>
              <a:spcBef>
                <a:spcPct val="20000"/>
              </a:spcBef>
              <a:spcAft>
                <a:spcPts val="0"/>
              </a:spcAft>
              <a:buClrTx/>
              <a:buSzTx/>
              <a:tabLst/>
              <a:defRPr/>
            </a:pPr>
            <a:r>
              <a:rPr lang="en-US" sz="3200" dirty="0" smtClean="0"/>
              <a:t>Schedule time for the TD Catalyst teacher and classroom teachers to collaborate.</a:t>
            </a:r>
          </a:p>
          <a:p>
            <a:pPr marL="342900" marR="0" lvl="0" indent="-342900" defTabSz="4572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Grade Level Planning</a:t>
            </a:r>
          </a:p>
          <a:p>
            <a:pPr marL="342900" marR="0" lvl="0" indent="-342900" defTabSz="4572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Catalyst Model Planning</a:t>
            </a:r>
          </a:p>
          <a:p>
            <a:pPr marL="342900" marR="0" lvl="0" indent="-342900" defTabSz="4572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Individual Classroom Teacher Planning</a:t>
            </a:r>
          </a:p>
          <a:p>
            <a:pPr marL="342900" marR="0" lvl="0" indent="-342900" defTabSz="4572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Before/After school in exchange for a duty</a:t>
            </a:r>
          </a:p>
        </p:txBody>
      </p:sp>
    </p:spTree>
    <p:extLst>
      <p:ext uri="{BB962C8B-B14F-4D97-AF65-F5344CB8AC3E}">
        <p14:creationId xmlns:p14="http://schemas.microsoft.com/office/powerpoint/2010/main" val="26132168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82040" y="2148840"/>
            <a:ext cx="184731" cy="369332"/>
          </a:xfrm>
          <a:prstGeom prst="rect">
            <a:avLst/>
          </a:prstGeom>
          <a:noFill/>
        </p:spPr>
        <p:txBody>
          <a:bodyPr wrap="none" rtlCol="0">
            <a:spAutoFit/>
          </a:bodyPr>
          <a:lstStyle/>
          <a:p>
            <a:endParaRPr lang="en-US" dirty="0"/>
          </a:p>
        </p:txBody>
      </p:sp>
      <p:sp>
        <p:nvSpPr>
          <p:cNvPr id="11" name="Title 3"/>
          <p:cNvSpPr txBox="1">
            <a:spLocks/>
          </p:cNvSpPr>
          <p:nvPr/>
        </p:nvSpPr>
        <p:spPr>
          <a:xfrm>
            <a:off x="457200" y="167958"/>
            <a:ext cx="8229600" cy="1143000"/>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effectLst/>
                <a:uLnTx/>
                <a:uFillTx/>
                <a:latin typeface="+mj-lt"/>
                <a:ea typeface="+mj-ea"/>
                <a:cs typeface="+mj-cs"/>
              </a:rPr>
              <a:t>Indirect</a:t>
            </a:r>
            <a:r>
              <a:rPr kumimoji="0" lang="en-US" sz="4400" b="1" i="0" u="none" strike="noStrike" kern="1200" cap="none" spc="0" normalizeH="0" noProof="0" dirty="0" smtClean="0">
                <a:ln>
                  <a:noFill/>
                </a:ln>
                <a:effectLst/>
                <a:uLnTx/>
                <a:uFillTx/>
                <a:latin typeface="+mj-lt"/>
                <a:ea typeface="+mj-ea"/>
                <a:cs typeface="+mj-cs"/>
              </a:rPr>
              <a:t> Services</a:t>
            </a:r>
            <a:endParaRPr kumimoji="0" lang="en-US" sz="4400" b="1" i="0" u="none" strike="noStrike" kern="1200" cap="none" spc="0" normalizeH="0" baseline="0" noProof="0" dirty="0">
              <a:ln>
                <a:noFill/>
              </a:ln>
              <a:effectLst/>
              <a:uLnTx/>
              <a:uFillTx/>
              <a:latin typeface="+mj-lt"/>
              <a:ea typeface="+mj-ea"/>
              <a:cs typeface="+mj-cs"/>
            </a:endParaRPr>
          </a:p>
        </p:txBody>
      </p:sp>
      <p:sp>
        <p:nvSpPr>
          <p:cNvPr id="12" name="Content Placeholder 4"/>
          <p:cNvSpPr txBox="1">
            <a:spLocks/>
          </p:cNvSpPr>
          <p:nvPr/>
        </p:nvSpPr>
        <p:spPr>
          <a:xfrm>
            <a:off x="457200" y="1493520"/>
            <a:ext cx="8229600" cy="4525963"/>
          </a:xfrm>
          <a:prstGeom prst="rect">
            <a:avLst/>
          </a:prstGeom>
        </p:spPr>
        <p:txBody>
          <a:bodyPr/>
          <a:lstStyle/>
          <a:p>
            <a:pPr marL="342900" marR="0" lvl="0" indent="-342900" algn="ctr" defTabSz="457200" rtl="0" eaLnBrk="1" fontAlgn="auto" latinLnBrk="0" hangingPunct="1">
              <a:lnSpc>
                <a:spcPct val="100000"/>
              </a:lnSpc>
              <a:spcBef>
                <a:spcPct val="20000"/>
              </a:spcBef>
              <a:spcAft>
                <a:spcPts val="0"/>
              </a:spcAft>
              <a:buClrTx/>
              <a:buSzTx/>
              <a:tabLst/>
              <a:defRPr/>
            </a:pPr>
            <a:r>
              <a:rPr lang="en-US" sz="3200" dirty="0" smtClean="0"/>
              <a:t>Learning experiences prepared by the Talent Development Catalyst teacher in collaboration with classroom teachers and implemented in the general education classroom.</a:t>
            </a:r>
          </a:p>
        </p:txBody>
      </p:sp>
      <p:pic>
        <p:nvPicPr>
          <p:cNvPr id="3086" name="Picture 14"/>
          <p:cNvPicPr>
            <a:picLocks noChangeAspect="1" noChangeArrowheads="1"/>
          </p:cNvPicPr>
          <p:nvPr/>
        </p:nvPicPr>
        <p:blipFill>
          <a:blip r:embed="rId2"/>
          <a:srcRect/>
          <a:stretch>
            <a:fillRect/>
          </a:stretch>
        </p:blipFill>
        <p:spPr bwMode="auto">
          <a:xfrm>
            <a:off x="2493048" y="3571336"/>
            <a:ext cx="4682812" cy="2634082"/>
          </a:xfrm>
          <a:prstGeom prst="rect">
            <a:avLst/>
          </a:prstGeom>
          <a:noFill/>
          <a:ln w="9525">
            <a:noFill/>
            <a:miter lim="800000"/>
            <a:headEnd/>
            <a:tailEnd/>
          </a:ln>
          <a:effectLst/>
        </p:spPr>
      </p:pic>
    </p:spTree>
    <p:extLst>
      <p:ext uri="{BB962C8B-B14F-4D97-AF65-F5344CB8AC3E}">
        <p14:creationId xmlns:p14="http://schemas.microsoft.com/office/powerpoint/2010/main" val="26132168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F09A6319614141BA4A00714511FC32" ma:contentTypeVersion="5" ma:contentTypeDescription="Create a new document." ma:contentTypeScope="" ma:versionID="6ab9b15cc648d75d2552f32684087561">
  <xsd:schema xmlns:xsd="http://www.w3.org/2001/XMLSchema" xmlns:p="http://schemas.microsoft.com/office/2006/metadata/properties" xmlns:ns1="http://schemas.microsoft.com/sharepoint/v3" targetNamespace="http://schemas.microsoft.com/office/2006/metadata/properties" ma:root="true" ma:fieldsID="077cc390c4b31e8f3e8f9be4e0ca9078" ns1:_="">
    <xsd:import namespace="http://schemas.microsoft.com/sharepoint/v3"/>
    <xsd:element name="properties">
      <xsd:complexType>
        <xsd:sequence>
          <xsd:element name="documentManagement">
            <xsd:complexType>
              <xsd:all>
                <xsd:element ref="ns1:ImageWidth" minOccurs="0"/>
                <xsd:element ref="ns1:ImageHeight"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ImageWidth" ma:index="9" nillable="true" ma:displayName="Picture Width" ma:internalName="ImageWidth" ma:readOnly="true">
      <xsd:simpleType>
        <xsd:restriction base="dms:Unknown"/>
      </xsd:simpleType>
    </xsd:element>
    <xsd:element name="ImageHeight" ma:index="10" nillable="true" ma:displayName="Picture Height" ma:internalName="ImageHeight" ma:readOnly="true">
      <xsd:simpleType>
        <xsd:restriction base="dms:Unknown"/>
      </xsd:simpleType>
    </xsd:element>
    <xsd:element name="PublishingStartDate" ma:index="12" nillable="true" ma:displayName="Scheduling Start Date" ma:description="" ma:hidden="true" ma:internalName="PublishingStartDate">
      <xsd:simpleType>
        <xsd:restriction base="dms:Unknown"/>
      </xsd:simpleType>
    </xsd:element>
    <xsd:element name="PublishingExpirationDate" ma:index="13"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516A7B2-91AA-40CF-80D2-5E5E074AE0B1}">
  <ds:schemaRefs>
    <ds:schemaRef ds:uri="http://schemas.microsoft.com/sharepoint/v3/contenttype/forms"/>
  </ds:schemaRefs>
</ds:datastoreItem>
</file>

<file path=customXml/itemProps2.xml><?xml version="1.0" encoding="utf-8"?>
<ds:datastoreItem xmlns:ds="http://schemas.openxmlformats.org/officeDocument/2006/customXml" ds:itemID="{9439142F-3DDF-4C38-A639-2E4C348ED547}">
  <ds:schemaRefs>
    <ds:schemaRef ds:uri="http://schemas.microsoft.com/office/2006/metadata/properties"/>
    <ds:schemaRef ds:uri="http://schemas.microsoft.com/office/2006/documentManagement/types"/>
    <ds:schemaRef ds:uri="http://purl.org/dc/elements/1.1/"/>
    <ds:schemaRef ds:uri="http://www.w3.org/XML/1998/namespace"/>
    <ds:schemaRef ds:uri="http://purl.org/dc/terms/"/>
    <ds:schemaRef ds:uri="http://schemas.openxmlformats.org/package/2006/metadata/core-properties"/>
    <ds:schemaRef ds:uri="http://schemas.microsoft.com/sharepoint/v3"/>
    <ds:schemaRef ds:uri="http://purl.org/dc/dcmitype/"/>
  </ds:schemaRefs>
</ds:datastoreItem>
</file>

<file path=customXml/itemProps3.xml><?xml version="1.0" encoding="utf-8"?>
<ds:datastoreItem xmlns:ds="http://schemas.openxmlformats.org/officeDocument/2006/customXml" ds:itemID="{D084FDDE-A5B0-444A-87AE-E1CB76D2F0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1719</TotalTime>
  <Words>1330</Words>
  <Application>Microsoft Macintosh PowerPoint</Application>
  <PresentationFormat>On-screen Show (4:3)</PresentationFormat>
  <Paragraphs>156</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Title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Charlotte-Meck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Plyler</dc:creator>
  <cp:lastModifiedBy>Sonya McMannen</cp:lastModifiedBy>
  <cp:revision>106</cp:revision>
  <dcterms:created xsi:type="dcterms:W3CDTF">2013-03-28T16:52:51Z</dcterms:created>
  <dcterms:modified xsi:type="dcterms:W3CDTF">2017-09-07T18:29:19Z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0x010100E2F09A6319614141BA4A00714511FC32</vt:lpwstr>
  </property>
</Properties>
</file>